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426" r:id="rId2"/>
    <p:sldId id="256" r:id="rId3"/>
    <p:sldId id="257" r:id="rId4"/>
    <p:sldId id="424" r:id="rId5"/>
    <p:sldId id="291" r:id="rId6"/>
    <p:sldId id="288" r:id="rId7"/>
    <p:sldId id="292" r:id="rId8"/>
    <p:sldId id="289" r:id="rId9"/>
    <p:sldId id="290" r:id="rId10"/>
    <p:sldId id="1539" r:id="rId11"/>
    <p:sldId id="427" r:id="rId12"/>
    <p:sldId id="1540" r:id="rId13"/>
    <p:sldId id="425" r:id="rId14"/>
    <p:sldId id="1542" r:id="rId15"/>
    <p:sldId id="1557" r:id="rId16"/>
    <p:sldId id="258" r:id="rId17"/>
    <p:sldId id="261" r:id="rId18"/>
    <p:sldId id="259" r:id="rId19"/>
    <p:sldId id="260" r:id="rId20"/>
    <p:sldId id="1555" r:id="rId21"/>
    <p:sldId id="1556" r:id="rId22"/>
    <p:sldId id="1558" r:id="rId23"/>
    <p:sldId id="1545" r:id="rId24"/>
    <p:sldId id="1546" r:id="rId25"/>
    <p:sldId id="1549" r:id="rId26"/>
    <p:sldId id="1550" r:id="rId27"/>
    <p:sldId id="1562" r:id="rId28"/>
    <p:sldId id="1547" r:id="rId29"/>
    <p:sldId id="1559" r:id="rId30"/>
    <p:sldId id="1553" r:id="rId31"/>
    <p:sldId id="1554" r:id="rId32"/>
    <p:sldId id="1560" r:id="rId33"/>
    <p:sldId id="1561" r:id="rId34"/>
    <p:sldId id="1544" r:id="rId35"/>
    <p:sldId id="1543" r:id="rId36"/>
    <p:sldId id="1548" r:id="rId37"/>
    <p:sldId id="1551" r:id="rId38"/>
    <p:sldId id="1552" r:id="rId39"/>
    <p:sldId id="262" r:id="rId40"/>
    <p:sldId id="263" r:id="rId41"/>
    <p:sldId id="272" r:id="rId42"/>
    <p:sldId id="273" r:id="rId43"/>
    <p:sldId id="268" r:id="rId44"/>
    <p:sldId id="269" r:id="rId45"/>
    <p:sldId id="264" r:id="rId46"/>
    <p:sldId id="265" r:id="rId47"/>
    <p:sldId id="270" r:id="rId48"/>
    <p:sldId id="271" r:id="rId49"/>
    <p:sldId id="266" r:id="rId50"/>
    <p:sldId id="267" r:id="rId51"/>
    <p:sldId id="274" r:id="rId52"/>
    <p:sldId id="275" r:id="rId53"/>
    <p:sldId id="156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3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81111"/>
  </p:normalViewPr>
  <p:slideViewPr>
    <p:cSldViewPr snapToGrid="0" snapToObjects="1">
      <p:cViewPr varScale="1">
        <p:scale>
          <a:sx n="109" d="100"/>
          <a:sy n="109" d="100"/>
        </p:scale>
        <p:origin x="1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09.080"/>
    </inkml:context>
    <inkml:brush xml:id="br0">
      <inkml:brushProperty name="width" value="0.05" units="cm"/>
      <inkml:brushProperty name="height" value="0.05" units="cm"/>
    </inkml:brush>
  </inkml:definitions>
  <inkml:trace contextRef="#ctx0" brushRef="#br0">240 33 24575,'-6'-6'0,"0"0"0,-6 6 0,-11-5 0,8 4 0,-7-5 0,10 6 0,0 0 0,0 0 0,0 0 0,0 0 0,0 6 0,0 0 0,0 1 0,5 4 0,-3-5 0,3 6 0,0 0 0,-3 6 0,3 0 0,0 16 0,2-7 0,5 7 0,0-15 0,0 3 0,0-8 0,0 3 0,5-5 0,-3 0 0,8 0 0,-3 5 0,-1-4 0,5 5 0,-4-6 0,4 0 0,1-6 0,-5 5 0,3-10 0,-3 5 0,0-1 0,3-4 0,2 5 0,1-1 0,10-4 0,-5 10 0,0-4 0,0-1 0,-7 0 0,1-1 0,0-4 0,0 5 0,0-6 0,0 0 0,0 0 0,-1-6 0,-4 0 0,4-11 0,-5 3 0,1-3 0,-2 5 0,-5 0 0,0 1 0,0-7 0,0 5 0,0-4 0,0 5 0,0-5 0,0-1 0,0-6 0,0 0 0,0 1 0,0 4 0,0 2 0,0 5 0,0 0 0,0 0 0,-5 6 0,-2-5 0,-5 5 0,0-6 0,0 0 0,0 0 0,0 0 0,0 6 0,0-5 0,0 5 0,0-1 0,-5-4 0,9 5 0,-8-1 0,15 2 0,-5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7.238"/>
    </inkml:context>
    <inkml:brush xml:id="br0">
      <inkml:brushProperty name="width" value="0.05" units="cm"/>
      <inkml:brushProperty name="height" value="0.05" units="cm"/>
    </inkml:brush>
  </inkml:definitions>
  <inkml:trace contextRef="#ctx0" brushRef="#br0">0 1 24575,'7'0'0,"-2"0"0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31.175"/>
    </inkml:context>
    <inkml:brush xml:id="br0">
      <inkml:brushProperty name="width" value="0.05" units="cm"/>
      <inkml:brushProperty name="height" value="0.05" units="cm"/>
    </inkml:brush>
  </inkml:definitions>
  <inkml:trace contextRef="#ctx0" brushRef="#br0">208 2695 24575,'12'0'0,"5"0"0,-4-5 0,4 4 0,0-10 0,-3 10 0,3-10 0,-5 10 0,-6-9 0,5 3 0,32-42 0,-11 18 0,19-26 0,-28 33 0,-17 7 0,5 5 0,-10 0 0,4 1 0,-5-1 0,0-5 0,0 3 0,0-8 0,0 9 0,0-4 0,0 0 0,0 3 0,-5-8 0,4 3 0,-10 1 0,4-4 0,1 3 0,-5-5 0,4 6 0,-5-4 0,6 8 0,-5-3 0,4 0 0,1 4 0,-5-9 0,-6-7 0,8 2 0,-13-2 0,16-4 0,-6 17 0,5-11 0,-4 15 0,10 0 0,-10 5 0,5-3 0,-1 3 0,-3-4 0,3-1 0,-5 0 0,0 0 0,0-5 0,0 4 0,0-10 0,0 10 0,0-4 0,0 0 0,0 4 0,0-5 0,5 1 0,-3 4 0,3-4 0,1 5 0,-5-5 0,4 4 0,-5-10 0,-2-8 0,-4 4 0,2-9 0,-4-1 0,8 11 0,3-24 0,-2 24 0,9-41 0,3-4 0,-7 22 0,5-17 0,2 7 0,5 40 0,-5-3 0,10 9 0,-10-4 0,4 0 0,0 3 0,2-3 0,5 5 0,5 1 0,1-7 0,6 0 0,0-6 0,0 1 0,-6 4 0,4 2 0,-3 0 0,5 4 0,-1-5 0,24-6 0,22-11 0,0 3 0,9-10 0,0 6 0,7 2 0,-30 8 0,-2 1 0,19 2 0,-13-7 0,-35 18 0,0 0 0,0 0 0,12-2 0,56-8 0,2 6 0,7 1-497,-21-2 1,3 2 496,-7 7 0,5 2 0,2-2-590,9-9 0,2-3 0,-7 3 590,0 7 0,2-2 0,-5-5 0,12-6 0,-4 0 0,-19 6 0,13-5 0,-12-1 0,-14 5 0,-48 16 0,18-11 0,4 11 902,44-5-902,-13 6 0,7 2 0,15-1 0,2 0 0,-14 0 0,-1 0 0,10 0 0,-11 0 1861,-27 0-1861,29 0 0,-35 0 0,-6 0 0,-4 0 0,-18 0 0,-6 5 0,5-4 0,-5 10 0,35 16 0,-12 8 0,19 8 0,-17 32 0,-12-41 0,2 41 0,1 17 0,-10-40 0,-3 14 0,-3-4 0,-6-34 0,0 72 0,0-72 0,0 34 0,0-25 0,-8 3 0,-6 38 0,-5-19 0,6-7 0,-1 0 0,-4 7 0,-5 20 0,14-27 0,-4-17 0,6 0 0,-5-22 0,5 5 0,-14 12 0,2 4 0,-16 18 0,0 1 0,10-13 0,3-4 0,10-17 0,0 3 0,0-8 0,-10 21 0,-24 13 0,-28 9 0,14-3 0,-3-22 0,1 5 0,-10-1 0,-1-5 0,8-2 0,3-3 0,22-14 0,-42 25 0,-15 9-545,15-10 0,1 0 545,6-1 0,-7 2-886,9-8 1,-10 2 0,-1-1 0,12-4 885,1 1 0,-1-1 0,-9-1 0,-14 4 0,0-2 0,15-2-482,10-1 0,3-1 482,-11 2 0,-6 1 0,11-6 0,-18-5 0,-2 15 837,37-30-837,50 5 3512,-5-3-3512,4 3 1246,-5-5-1246,0 0 0,-36 0 0,-9 0 0,4 0 0,-32 0 0,-10 0 0,21 0 0,5 0 0,14 0 0,-1 0 0,-14 0 0,-7 0 0,18 0 0,18 0 0,-16 0 0,6 0 0,39 0 0,6-5 0,-5 4 0,4-10 0,-5 4 0,0-4 0,6-1 0,-5 5 0,10-3 0,-10 3 0,4 0 0,1 2 0,0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36.338"/>
    </inkml:context>
    <inkml:brush xml:id="br0">
      <inkml:brushProperty name="width" value="0.05" units="cm"/>
      <inkml:brushProperty name="height" value="0.05" units="cm"/>
    </inkml:brush>
  </inkml:definitions>
  <inkml:trace contextRef="#ctx0" brushRef="#br0">72 34 24575,'-12'0'0,"0"0"0,6 5 0,-10 2 0,13 5 0,-13 0 0,15 0 0,-5 0 0,6 0 0,0 0 0,0 5 0,0-4 0,0 4 0,0-5 0,0 0 0,0 0 0,0 0 0,6 0 0,0 0 0,6-5 0,0-2 0,0-10 0,5-2 0,-4 1 0,4-5 0,-5 10 0,-5-10 0,3 10 0,-8-9 0,8 8 0,-3-8 0,-1 3 0,0-5 0,-6 0 0,0 1 0,0-1 0,0 0 0,-6 0 0,0 0 0,-6 0 0,5 0 0,-4 1 0,5-1 0,-6 0 0,0 0 0,5 0 0,-4 6 0,5 0 0,-1 12 0,-4 0 0,10 6 0,-4 0 0,5 0 0,0 0 0,0 0 0,0 0 0,0 5 0,0 2 0,0-1 0,0 5 0,0-10 0,0 4 0,5-10 0,2-2 0,-1-10 0,-1-1 0,1-1 0,-5-4 0,10 10 0,-10-9 0,9 8 0,-8-8 0,8 3 0,-3-5 0,0 0 0,3 1 0,-3-1 0,-1 0 0,-6 0 0,-6 5 0,-6 2 0,0 5 0,0 0 0,0 0 0,0 0 0,5 5 0,-4-3 0,5 3 0,-1 0 0,2 2 0,-1 5 0,5 0 0,-4 5 0,5-3 0,0 3 0,0-5 0,0 0 0,0 0 0,0 0 0,5-6 0,-4 5 0,10-10 0,-10 5 0,4-6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11.161"/>
    </inkml:context>
    <inkml:brush xml:id="br0">
      <inkml:brushProperty name="width" value="0.05" units="cm"/>
      <inkml:brushProperty name="height" value="0.05" units="cm"/>
    </inkml:brush>
  </inkml:definitions>
  <inkml:trace contextRef="#ctx0" brushRef="#br0">0 0 24575,'19'0'0,"3"6"0,-9 0 0,10 6 0,-5 6 0,6-5 0,-1 9 0,1-3 0,32 30 0,10 6-257,-23-26 0,1 0 257,8 14 0,4 6 0,-5-7 0,30 7 0,-27-2 0,-23-25 0,-14-16 0,-5 5 0,0-4 0,-1-1 514,1 5-514,0-10 0,0 5 0,0-1 0,0-4 0,0 5 0,-1-6 0,1 0 0,18 0 0,-13 0 0,30 0 0,-20 0 0,6 0 0,-11 0 0,-10 0 0,0 0 0,0 0 0,0 0 0,-1 0 0,1 0 0,0 0 0,0 0 0,0 0 0,0 0 0,0 0 0,0 0 0,-1 0 0,1 0 0,0 0 0,18 0 0,-14 0 0,14 0 0,0 0 0,-14 0 0,20 0 0,-18-6 0,0 5 0,0-9 0,-1 3 0,-4-5 0,4 0 0,-5 6 0,-6-5 0,5 10 0,-4-10 0,4 10 0,1-10 0,0 5 0,-5-1 0,-2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13.492"/>
    </inkml:context>
    <inkml:brush xml:id="br0">
      <inkml:brushProperty name="width" value="0.05" units="cm"/>
      <inkml:brushProperty name="height" value="0.05" units="cm"/>
    </inkml:brush>
  </inkml:definitions>
  <inkml:trace contextRef="#ctx0" brushRef="#br0">0 1 24575,'12'6'0,"0"0"0,0-1 0,0-4 0,44 29 0,-1-19 0,8 1 0,23 19 0,4 1-274,-1-12 0,-2-3 274,-14 3 0,-9-3 0,-4-4 0,-30-13 0,-18 0 0,0 0 0,-1 0 0,1 0 548,5 0-548,2 0 0,-1 0 0,-1 0 0,-5 0 0,0 0 0,0 0 0,5 0 0,2 0 0,43 0 0,-16 0 0,20 0 0,-35 0 0,-14 0 0,-5 0 0,0 0 0,18 0 0,-9-6 0,16 5 0,-19-4 0,-1 5 0,-10-6 0,3 5 0,-3-4 0,5 5 0,5-5 0,-4-2 0,4 0 0,-5 2 0,-5 0 0,3 4 0,-3-10 0,5 10 0,-6-10 0,5 10 0,-5-4 0,6-1 0,-5 0 0,3-1 0,-3-3 0,5 3 0,0 0 0,-6-3 0,5 3 0,-5 1 0,1-5 0,-2 10 0,-5-4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52.731"/>
    </inkml:context>
    <inkml:brush xml:id="br0">
      <inkml:brushProperty name="width" value="0.05" units="cm"/>
      <inkml:brushProperty name="height" value="0.05" units="cm"/>
    </inkml:brush>
  </inkml:definitions>
  <inkml:trace contextRef="#ctx0" brushRef="#br0">74 236 24575,'11'-5'0,"1"4"0,0-4 0,0 5 0,0 5 0,-6 2 0,0 5 0,-6 5 0,0 1 0,5 6 0,-4-5 0,5-2 0,-1-10 0,-4-7 0,10-2 0,-5-3 0,6-5 0,5 2 0,2-15 0,4 5 0,-4-1 0,-7 13 0,-7 7 0,-5 11 0,0 0 0,5 0 0,-3 0 0,3 5-6784,-5 2 6784,0 18 0,0-16 0,5 4 0,2-25 0,-1-7 0,5-10 0,-4 4 6784,4 1-6784,-4 2 0,4 8 0,-5-3 0,1 0 0,9-2 0,-9 1 0,5-5 0,-6 20 0,-6-6 0,5 14 0,-4-5 0,10-5 0,-10 4 0,4 1 0,1 11 0,-5-3 0,9-2 0,-3-13 0,5-16 0,0-2 0,31-37 0,-23 20 0,26-33 0,-34 41 0,-3 3 0,-3 21 0,-6 9 0,0 1 0,0 6 0,0 0 0,0 1 0,0-2 0,0 0 0,0-3 0,0 3 0,0-5 0,0 0 0,0 0 0,0 0 0,0 0 0,0 0 0,0 0 0,0 0 0,0 0 0,0 0 0,0 0 0,5-6 0,-4 5 0,10-10 0,-10 10 0,10-10 0,-5-1 0,6-12 0,5-1 0,-3-9 0,8 3 0,-9-4 0,-1-1 0,-2 0 0,-3 6 0,0 1 0,3 10 0,-8 7 0,3 7 0,-5 5 0,0 5 0,0 2 0,0 17 0,0-9 0,0 4 0,0-13 0,5-12 0,2-6 0,5-1 0,-6-10 0,10 0 0,2-21 0,20 1 0,-17-2 0,8 6 0,-23 14 0,1-5 0,3 17 0,-8 3 0,3 10 0,-5 0 0,0-1 0,0 1 0,8 18 0,-6-13 0,5 18 0,-7-22 0,6-1 0,0-12 0,6-11 0,5-8 0,-1-17 0,7 9 0,-7-10 0,-5 19 0,-5 1 0,-1 10 0,-4 7 0,5 7 0,-6 10 0,0 2 0,0 43 0,0-28 0,0 28 0,0-43 0,5-7 0,1-7 0,1-10 0,14-20 0,-10-9 0,19-45 0,-11 21 0,-5-8 0,-1 30 0,-12 17 0,5 13 0,-6 12 0,0 8 0,0 3 0,0 0 0,0 20 0,0-9 0,-6 14 0,5-6 0,-4-14 0,5-2 0,5-22 0,-4-79 0,24-16 0,-22 39 0,-1-1 0,9 6 0,-2 5 0,-9-5 0,6 19 0,-5 4 0,4 29 0,-5 2 0,0 11 0,0 0 0,-5 6 0,-12 13 0,0 9 0,-13 3 0,-3 3 0,7 16 0,-27 4 0,44-48 0,9-25 0,1-5 0,5 0 0,-6 1 0,5 4 0,-15 23 0,13-5 0,-44 66 0,34-35 0,-28 18 0,33-42 0,-3-24 0,5-6 0,0 0 0,0 0 0,5 0 0,-3 1 0,8-1 0,-9 0 0,10 5 0,-4-3 0,-1 3 0,-6 1 0,-6 0 0,-6 6 0,0 0 0,0 0 0,0 0 0,-6 0 0,5 0 0,-4 0 0,0 0 0,-2 0 0,0 0 0,2 0 0,5 0 0,0 0 0,-5 0 0,4 0 0,-5 0 0,6 0 0,0 0 0,-10 0 0,7 0 0,-7 0 0,10 0 0,0 0 0,-6-5 0,0 4 0,-6-5 0,5 6 0,2 0 0,5 0 0,0 0 0,0 0 0,0 0 0,0 0 0,0-5 0,0 4 0,0-4 0,11 5 0,7 0 0,8 0 0,8 0 0,-3 0 0,-1-6 0,4 5 0,-8-4 0,3 5 0,0 0 0,-4 0 0,4 0 0,-5 0 0,0 0 0,5 0 0,-4 0 0,4 0 0,-5 0 0,0 0 0,5 0 0,2-6 0,17 5 0,-14-4 0,2 0 0,-13 3 0,-5-3 0,12 5 0,-5-5 0,9 3 0,-9-3 0,4 0 0,-5 4 0,0 1 0,-5 6 0,3 6 0,-3 5 0,-1-3 0,0 3 0,-6-5 0,0 0 0,0 5 0,0-4 0,0 5 0,0-6 0,0 0 0,0 0 0,0 0 0,-6-6 0,0 0 0,-6-6 0,0 0 0,0 0 0,0 0 0,-5 0 0,-2 0 0,-5 0 0,0 0 0,1 0 0,4 0 0,2 0 0,5 0 0,0 0 0,0 0 0,-5 0 0,3 0 0,-3 0 0,5 0 0,0 0 0,0 0 0,-5-6 0,4 5 0,-10-10 0,10 10 0,-5-9 0,6 8 0,0-3 0,-5 5 0,-1-5 0,-1 3 0,2-3 0,5 5 0,0 0 0,0 0 0,0-5 0,0 4 0,0-5 0,-5 6 0,3 0 0,-3-5 0,5 4 0,0-5 0,0 6 0,0-5 0,-5 4 0,-2-10 0,-4 5 0,-14-9 0,10 3 0,-4 3 0,8 4 0,10-1 0,-10 5 0,10-4 0,-10-1 0,10 5 0,-4-4 0,5 5 0,0 0 0,0-5 0,0-2 0,0 0 0,0-3 0,5 3 0,-3 1 0,8-5 0,-8 10 0,8-10 0,-8 5 0,3-6 0,6 5 0,2 2 0,11 10 0,0-3 0,0 3 0,-1-5 0,1 5 0,5 2 0,-3 0 0,8 3 0,-4-3 0,6-1 0,-5 5 0,3-4 0,-9 5 0,4 0 0,0 0 0,2 5 0,5-4 0,-6 4 0,-1-10 0,-5 4 0,0-5 0,0 1 0,-6 4 0,5-10 0,-4 4 0,4 1 0,1-5 0,-5 10 0,3-10 0,2 4 0,7 1 0,-1-5 0,-1 4 0,-5-5 0,0 0 0,0 6 0,5-5 0,-4 4 0,4-5 0,-5 0 0,5 0 0,-4 6 0,5-5 0,-7 4 0,1-5 0,0 0 0,0 0 0,0 0 0,0 0 0,0 0 0,0 0 0,-1 0 0,6 6 0,-3-5 0,3 4 0,0 1 0,-4-5 0,4 4 0,-5-5 0,11 6 0,-9-5 0,8 4 0,-10-5 0,0 0 0,5 0 0,14 0 0,-4 5 0,5-3 0,-15 8 0,-5-8 0,-1 3 0,-9-5 0,-4 0 0,-10 0 0,-5 0 0,-14 0 0,-9 0 0,0 0 0,4 0 0,17 0 0,2 0 0,5 0 0,-11 0 0,9 0 0,-9 0 0,6 0 0,4 0 0,-10 0 0,10 0 0,-5 0 0,1 0 0,4 0 0,-4 0 0,5 0 0,-6 0 0,5 0 0,-4 0 0,5 0 0,0 0 0,0 0 0,0 0 0,0 0 0,11 0 0,7 0 0,7 5 0,4-3 0,-5 8 0,-5-14 0,-7 8 0,-7-14 0,-5 9 0,-5-5 0,-2 6 0,6-5 0,-3 4 0,9-5 0,-5 1 0,0 4 0,6-10 0,-5 10 0,10-10 0,1 10 0,6-4 0,12 5 0,23-13 0,2 2 0,7-9 0,-14 11 0,-12-2 0,0 4 0,-6-4 0,4-1 0,-3 0 0,-1 5 0,-1 2 0,-5 5 0,0 0 0,0 0 0,-5-5 0,-13 3 0,-2-8 0,-20 9 0,14-5 0,-14 6 0,15 0 0,-5 0 0,-4 0 0,7 0 0,-13 0 0,15 0 0,-4 0 0,5 0 0,0 0 0,0 0 0,0 0 0,0 0 0,0 0 0,0 0 0,-5 0 0,3 0 0,-3 0 0,5-5 0,0 4 0,0-5 0,0 6 0,0 0 0,0 0 0,0-5 0,0 4 0,-5-4 0,4 5 0,-4 0 0,5 0 0,0-6 0,-6 5 0,5-10 0,-9 10 0,8-4 0,-8 0 0,8-2 0,-3 0 0,5 2 0,0 5 0,0 0 0,0 0 0,0 0 0,6-5 0,-5 4 0,4-5 0,-10 1 0,4-2 0,-4-4 0,5 4 0,0-4 0,0 5 0,0-1 0,0-3 0,10 8 0,9-8 0,11 8 0,6-3 0,13 5 0,-11-5 0,6 4 0,-15-5 0,-5 6 0,-1 0 0,7 0 0,0 0 0,6 0 0,-1 0 0,-4 6 0,-2-5 0,-5 4 0,0-5 0,0 0 0,0 0 0,-1 0 0,-4 6 0,4-5 0,-5 10 0,6-10 0,0 4 0,5-5 0,-4 6 0,4-5 0,-5 4 0,0-5 0,5 6 0,2-5 0,-1 4 0,4 1 0,-8-5 0,3 4 0,-5-5 0,-1 0 0,7 0 0,0 0 0,18 0 0,-14 0 0,8 0 0,-18 0 0,0 0 0,5 0 0,1 6 0,1-5 0,3 9 0,-9-8 0,10 8 0,-10-8 0,15 3 0,-14-5 0,14 0 0,-5 0 0,-3 0 0,3 0 0,-12 0 0,1 0 0,0 0 0,0 0 0,0 0 0,0 0 0,0 0 0,0 0 0,5 0 0,-4 0 0,4 0 0,-5 0 0,0 0 0,-6-5 0,5 4 0,-10 1 0,4 6 0,-5 6 0,0 0 0,-5-5 0,4 3 0,-10-3 0,4 10 0,-5-3 0,0 8 0,1-8 0,-1 3 0,5-5 0,2 0 0,5 0 0,-6-6 0,0 5 0,-1-15 0,2 3 0,10-16 0,-4-2 0,4-4 0,-5-1 0,0 5 0,-5 8 0,-12 5 0,-3 6 0,-4 0 0,7 0 0,5 0 0,5-5 0,-3 4 0,3-5 0,-5 6 0,0 0 0,0 0 0,0 6 0,0-5 0,0 4 0,-5-5 0,4 0 0,-5 0 0,6 0 0,0 0 0,0 0 0,0 0 0,0 0 0,0 0 0,1 0 0,-1 0 0,0 0 0,0 0 0,0 0 0,-6 0 0,0 0 0,-6 0 0,5-5 0,2 4 0,5-4 0,0 5 0,0 0 0,0 0 0,0 0 0,0 0 0,0 0 0,0 0 0,-10 0 0,7 0 0,-7 0 0,10 0 0,0 0 0,-6 0 0,5-6 0,-4 5 0,5-4 0,0 5 0,0 0 0,0 0 0,0 0 0,0 0 0,0 0 0,0 0 0,0 0 0,-5 0 0,3 0 0,-3 0 0,5 0 0,-5-6 0,4 5 0,-5-4 0,6 0 0,0 3 0,-5-3 0,-1 0 0,-1 3 0,2-8 0,5 8 0,0-8 0,-6 9 0,5-5 0,1 1 0,2 4 0,3-5 0,0 1 0,-3 4 0,8-10 0,-8 10 0,8-10 0,-8 5 0,8-6 0,-3-5 0,5 4 0,0-4 0,0 5 0,5 5 0,7 7 0,7 2 0,-1 3 0,-1 0 0,-5-3 0,0 3 0,0 0 0,0-4 0,5 5 0,1-1 0,6-4 0,-6 5 0,0-6 0,-7 0 0,1 5 0,5-4 0,2 5 0,-1-6 0,5 5 0,-10-4 0,4 5 0,-5-6 0,0 0 0,-6 5 0,5-4 0,-5 5 0,1-1 0,4-4 0,-5 5 0,6-1 0,5-4 0,-4 10 0,10-10 0,-10 10 0,4-10 0,-5 10 0,10-4 0,-7-1 0,7 5 0,-10-10 0,0 5 0,-5-6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05.656"/>
    </inkml:context>
    <inkml:brush xml:id="br0">
      <inkml:brushProperty name="width" value="0.1" units="cm"/>
      <inkml:brushProperty name="height" value="0.1" units="cm"/>
      <inkml:brushProperty name="color" value="#FFC114"/>
    </inkml:brush>
  </inkml:definitions>
  <inkml:trace contextRef="#ctx0" brushRef="#br0">0 1 24575,'18'0'0,"13"0"0,8 0 0,43 6 0,19 7 0,-23 0 0,4 4 0,-2-3-992,-7-4 0,-1-1 0,5 1 992,1 4 0,7 2 0,-4 0 0,-13-3 0,-14-4 0,-4-2 350,25 4 1,-5 0-351,-15 1 0,-43-12 0,0 0 0,5 0 0,40 0 0,14 0 0,8 0 1137,-2 0 1,3 0-1138,17 0 0,-2 0 0,-20 0 0,-8 0 0,16 0 0,-16 0 0,12 0 0,-12 0-449,18 0 449,-15-2 0,23-2 0,9-1 0,-5 0 0,-19 2-457,-6 1 1,-2-1 456,4-3 0,13-2 0,-2 0 0,-15 3 0,-12 4 0,-12 0 0,13-6 0,-8 6 0,2 2 0,32-1 0,-29 0 0,-1 0 428,17 0-428,3 0 934,-35 0-934,-1-6 0,-7 5 0,-15-4 0,-5 5 0,-1 0 0,1 0 0,-5 5 0,3-4 0,-3 5 0,0-6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07.040"/>
    </inkml:context>
    <inkml:brush xml:id="br0">
      <inkml:brushProperty name="width" value="0.1" units="cm"/>
      <inkml:brushProperty name="height" value="0.1" units="cm"/>
      <inkml:brushProperty name="color" value="#FFC114"/>
    </inkml:brush>
  </inkml:definitions>
  <inkml:trace contextRef="#ctx0" brushRef="#br0">0 1 24575,'7'5'0,"3"-4"0,41 29 0,16 1 0,-2-8 0,6 0 0,-11-1 0,-2-3 0,40-1 0,-23 2 0,-36-18 0,14 6 0,25-8 0,-19 0 0,19 0 0,0 0 0,7 0 0,-18 0 0,3 0-302,-13 0 0,3 0 302,32 0 0,5 0-672,-9 0 1,0 0 671,1 0 0,-3 0 0,-13 0 0,-9 0 0,2-6 0,-35 5 0,-14-4 0,-5-1 563,5 5-563,2-4 0,32 4 0,12 2 0,-10-1 0,5 0-143,18 0 0,11 0 0,-3 0 143,-14 0 0,-2 0 0,2 0 0,14 0 0,3 0 0,-4 0 0,-12 0 0,-3 0 0,-5 0 0,6 0 0,-8 0 0,23 0 0,-67 0 0,-5 0 0,10 0 0,-8 0 1813,14 0-1813,-15 0 0,4 0 0,-5 0 0,5 0 0,2 0 0,5 0 0,-6 0 0,-1 0 0,-5 0 0,-5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09.030"/>
    </inkml:context>
    <inkml:brush xml:id="br0">
      <inkml:brushProperty name="width" value="0.1" units="cm"/>
      <inkml:brushProperty name="height" value="0.1" units="cm"/>
      <inkml:brushProperty name="color" value="#FFC114"/>
    </inkml:brush>
  </inkml:definitions>
  <inkml:trace contextRef="#ctx0" brushRef="#br0">1 18 24575,'17'0'0,"14"0"0,9 0 0,12 0 0,0-7 0,-12 5 0,-9-6 0,-14 8 0,-5 0 0,5 0 0,15 0 0,33 0 0,-19 0 0,17 0 0,1 0 0,-11 0 0,33 0 0,-56 0 0,-18 0 0,0 0 0,0 0 0,0 0 0,45 0 0,19 0 0,-9 0 0,5 0-308,9 0 1,9 0-1,-8 0 308,-3 0 0,-8 0 0,-9 0 0,-12 0 0,-20 0 0,-7 0 0,61 0 0,0 0 0,9 5 0,-37-3 923,-45 3-923,1-5 0,0 0 0,23 0 0,-17 0 0,61 12 0,-56-9 0,33 10 0,-44-13 0,-1 0 0,12 0 0,-14 5 0,12-4 0,-20 5 0,5-6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10.663"/>
    </inkml:context>
    <inkml:brush xml:id="br0">
      <inkml:brushProperty name="width" value="0.1" units="cm"/>
      <inkml:brushProperty name="height" value="0.1" units="cm"/>
      <inkml:brushProperty name="color" value="#FFC114"/>
    </inkml:brush>
  </inkml:definitions>
  <inkml:trace contextRef="#ctx0" brushRef="#br0">0 171 24575,'12'0'0,"5"-5"0,-4 4 0,10-10 0,8 2 0,1-9 0,0 8 0,-9-6 0,7 15 0,4-12 0,6 6 0,-9-3 0,-14 5 0,-5 5 0,-6-5 0,23 4 0,-18-5 0,24 1 0,-22 4 0,-1-10 0,-1 10 0,-5-4 0,11-1 0,15 5 0,7-12 0,-4 11 0,-6-6 0,-17 8 0,-5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16.269"/>
    </inkml:context>
    <inkml:brush xml:id="br0">
      <inkml:brushProperty name="width" value="0.05" units="cm"/>
      <inkml:brushProperty name="height" value="0.05" units="cm"/>
    </inkml:brush>
  </inkml:definitions>
  <inkml:trace contextRef="#ctx0" brushRef="#br0">0 1 24575,'6'17'0,"-5"2"0,12 17 0,-6 2 0,10 14 0,-4-14 0,1-2 0,-2-12 0,0 0 0,-1 0 0,4 12 0,0 4 0,2 12 0,-2-12 0,5-3 0,-12-13 0,8-6 0,-15-1 0,4-5 0,-5 6 0,0-5 0,0 4 0,0-5 0,0 0 0,0 0 0,0 0 0,0 0 0,5-5 0,2-2 0,0 0 0,3-3 0,-9 3 0,5-5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11.473"/>
    </inkml:context>
    <inkml:brush xml:id="br0">
      <inkml:brushProperty name="width" value="0.1" units="cm"/>
      <inkml:brushProperty name="height" value="0.1" units="cm"/>
      <inkml:brushProperty name="color" value="#FFC114"/>
    </inkml:brush>
  </inkml:definitions>
  <inkml:trace contextRef="#ctx0" brushRef="#br0">0 196 24575,'68'-31'0,"-20"4"0,35-9 0,-31 10 0,1 1 0,-14 8 0,-7 0 0,-21 7 0,0 9 0,-4-5 0,4 6 0,7 0 0,-11 0 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9:12.330"/>
    </inkml:context>
    <inkml:brush xml:id="br0">
      <inkml:brushProperty name="width" value="0.1" units="cm"/>
      <inkml:brushProperty name="height" value="0.1" units="cm"/>
      <inkml:brushProperty name="color" value="#FFC114"/>
    </inkml:brush>
  </inkml:definitions>
  <inkml:trace contextRef="#ctx0" brushRef="#br0">0 306 24575,'12'-5'0,"18"-4"0,30-23 0,25-6 0,-13-4 0,-9 10 0,-45 10 0,-1 8 0,-5-3 0,0 5 0,5-5 0,-4 9 0,4-7 0,-5 8 0,-5-5 0,3 6 0,-3-5 0,0 10 0,-2-5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17.012"/>
    </inkml:context>
    <inkml:brush xml:id="br0">
      <inkml:brushProperty name="width" value="0.05" units="cm"/>
      <inkml:brushProperty name="height" value="0.05" units="cm"/>
    </inkml:brush>
  </inkml:definitions>
  <inkml:trace contextRef="#ctx0" brushRef="#br0">1 214 24575,'5'-6'0,"2"-5"0,5-1 0,17-3 0,-7-3 0,27-9 0,3 0 0,-17 5 0,12-4 0,-7 0 0,-32 14 0,2 6 0,-10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18.104"/>
    </inkml:context>
    <inkml:brush xml:id="br0">
      <inkml:brushProperty name="width" value="0.05" units="cm"/>
      <inkml:brushProperty name="height" value="0.05" units="cm"/>
    </inkml:brush>
  </inkml:definitions>
  <inkml:trace contextRef="#ctx0" brushRef="#br0">0 1 24575,'12'17'0,"8"25"0,4 0 0,1 21 0,0-10 0,0-1 0,-8-12 0,0-9 0,-7-8 0,-8-10 0,3 4 0,-5-5 0,0 5 0,0-3 0,0 8 0,8 10 0,-6-5 0,13 22 0,-13-27 0,11 13 0,-6-22 0,-1 4 0,5-5 0,-10 0 0,4 0 0,1-5 0,-5 4 0,9-10 0,-8 10 0,8-10 0,-8 9 0,8-8 0,-8 8 0,8-8 0,-3 3 0,-1-5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0.488"/>
    </inkml:context>
    <inkml:brush xml:id="br0">
      <inkml:brushProperty name="width" value="0.05" units="cm"/>
      <inkml:brushProperty name="height" value="0.05" units="cm"/>
    </inkml:brush>
  </inkml:definitions>
  <inkml:trace contextRef="#ctx0" brushRef="#br0">228 0 24575,'-12'0'0,"-5"0"0,4 0 0,-5 0 0,6 0 0,0 0 0,0 0 0,0 6 0,0 0 0,0 6 0,1 5 0,-1-3 0,0 3 0,0-5 0,0 0 0,5 0 0,2 5 0,5-4 0,-6 5 0,5-6 0,-4 5 0,5-4 0,-6 10 0,5-5 0,-4 1 0,5-2 0,0 0 0,5-3 0,2 3 0,4-11 0,-4 5 0,4-10 0,-5 5 0,6-6 0,0 0 0,0 0 0,0 0 0,5 0 0,-4 0 0,4-5 0,-5 3 0,0-8 0,5 3 0,-4-5 0,4 0 0,-5 0 0,-5 1 0,3 4 0,-9-3 0,5 3 0,-1-10 0,-4 4 0,5-10 0,-1 10 0,-4-4 0,4 5 0,-5 0 0,0 0 0,0 0 0,0 1 0,0-1 0,0 0 0,0 0 0,0 0 0,0 0 0,0 0 0,0 1 0,0 15 0,0 16 0,0 7 0,0 33 0,0-35 0,6 20 0,-5-31 0,10 3 0,-10-5 0,9-5 0,-8 3 0,8-3 0,-3 0 0,10-2 0,-4-5 0,4 0 0,-5 0 0,0 0 0,-5-5 0,3-2 0,-3 0 0,5-3 0,-6 9 0,0-5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1.389"/>
    </inkml:context>
    <inkml:brush xml:id="br0">
      <inkml:brushProperty name="width" value="0.05" units="cm"/>
      <inkml:brushProperty name="height" value="0.05" units="cm"/>
    </inkml:brush>
  </inkml:definitions>
  <inkml:trace contextRef="#ctx0" brushRef="#br0">1 0 24575,'5'23'0,"4"9"0,-2 14 0,13 32 0,-17 7 0,9 0 0,-5-32 0,-1-2 0,-3 8 0,14 7 0,-15-30 0,3-12 0,-5-5 0,0-2 0,5-5 0,-3 0 0,3 5 0,-5 2 0,0 5 0,0-6 0,0-1 0,0 1 0,0-5 0,5-1 0,-4-7 0,5-5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2.411"/>
    </inkml:context>
    <inkml:brush xml:id="br0">
      <inkml:brushProperty name="width" value="0.05" units="cm"/>
      <inkml:brushProperty name="height" value="0.05" units="cm"/>
    </inkml:brush>
  </inkml:definitions>
  <inkml:trace contextRef="#ctx0" brushRef="#br0">1 0 24575,'6'12'0,"5"5"0,-10-3 0,10 3 0,-10 39 0,4-28 0,-5 35 0,8-27 0,-6 41 0,6-29 0,-8 25 0,0-10 0,0-35 0,0 33 0,0-47 0,0 8 0,0 61 0,0-43 0,0 12 0,0-2 0,0-23 0,0 4 0,0 30 0,0-33 0,0 35 0,0-39 0,0-6 0,0 0 0,0-12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5.066"/>
    </inkml:context>
    <inkml:brush xml:id="br0">
      <inkml:brushProperty name="width" value="0.05" units="cm"/>
      <inkml:brushProperty name="height" value="0.05" units="cm"/>
    </inkml:brush>
  </inkml:definitions>
  <inkml:trace contextRef="#ctx0" brushRef="#br0">72 56 24575,'-5'12'0,"-2"0"0,-5-5 0,6 4 0,0-5 0,1 12 0,4-5 0,-10 4 0,10-5 0,-5 5 0,6-3 0,0 3 0,-5 6 0,4-9 0,-5 14 0,6-15 0,0 5 0,6-6 0,-5 0 0,10 0 0,-5-1 0,6-4 0,0 4 0,0-5 0,5 6 0,-4 0 0,4 0 0,-5-5 0,0 4 0,0-10 0,0 4 0,-1-5 0,1 0 0,0 0 0,0 0 0,0 0 0,0 0 0,0 0 0,5 0 0,-4 0 0,9-10 0,-8 2 0,8-9 0,-14 5 0,8 5 0,-10-3 0,1 3 0,3-10 0,-8 4 0,3-10 0,-5 5 0,0-6 0,0 6 0,0-5 0,0 10 0,0-9 0,-5 9 0,-2-4 0,0 5 0,-3 0 0,3 0 0,-5 0 0,0 0 0,0 0 0,0 0 0,0 1 0,0-1 0,0 0 0,0 0 0,0 0 0,0 6 0,6-5 0,-5 10 0,4-5 0,-5 6 0,0 0 0,0 11 0,0 2 0,0 6 0,6-2 0,-5-10 0,10-2 0,-5-5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21:08:26.709"/>
    </inkml:context>
    <inkml:brush xml:id="br0">
      <inkml:brushProperty name="width" value="0.05" units="cm"/>
      <inkml:brushProperty name="height" value="0.05" units="cm"/>
    </inkml:brush>
  </inkml:definitions>
  <inkml:trace contextRef="#ctx0" brushRef="#br0">1 0 24575,'0'12'0,"0"0"0,0 0 0,0 0 0,0 5 0,0 2 0,0 17 0,7 4 0,-5 0 0,6 9 0,-8-22 0,0 10 0,0-19 0,0 0 0,0-6 0,0-1 0,5 1 0,-3 0 0,3 6 0,0 0 0,-4 19 0,5 3 0,-6-1 0,0-2 0,0-18 0,5 3 0,2-14 0,-1 3 0,-1-11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BC3BF-1AB3-D04F-AADE-4876542E125E}" type="datetimeFigureOut">
              <a:rPr lang="en-US" smtClean="0"/>
              <a:t>5/25/22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87603-537B-0F4B-8C40-CC534A2BCBE9}" type="slidenum">
              <a:rPr lang="en-US" smtClean="0"/>
              <a:t>‹#›</a:t>
            </a:fld>
            <a:endParaRPr lang="en-US"/>
          </a:p>
        </p:txBody>
      </p:sp>
    </p:spTree>
    <p:extLst>
      <p:ext uri="{BB962C8B-B14F-4D97-AF65-F5344CB8AC3E}">
        <p14:creationId xmlns:p14="http://schemas.microsoft.com/office/powerpoint/2010/main" val="237857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Gaining a clearer picture of whether or not diet impacts the microbiome to influence host health is critical due to zebrafish becoming an emerging fundamental microbiome research model.</a:t>
            </a:r>
          </a:p>
          <a:p>
            <a:endParaRPr lang="en-US" dirty="0"/>
          </a:p>
          <a:p>
            <a:r>
              <a:rPr lang="en-US" dirty="0"/>
              <a:t>[1] Zebrafish as a model system offer many benefits, to list a few:</a:t>
            </a:r>
          </a:p>
          <a:p>
            <a:r>
              <a:rPr lang="en-US" dirty="0"/>
              <a:t>-Extensive homology…</a:t>
            </a:r>
          </a:p>
          <a:p>
            <a:r>
              <a:rPr lang="en-US" dirty="0"/>
              <a:t>-Establish, high-throughput methods…</a:t>
            </a:r>
          </a:p>
          <a:p>
            <a:r>
              <a:rPr lang="en-US" dirty="0"/>
              <a:t>-Large sample sizes…</a:t>
            </a:r>
          </a:p>
          <a:p>
            <a:r>
              <a:rPr lang="en-US" dirty="0"/>
              <a:t>-Ease of directly manipulating…</a:t>
            </a:r>
          </a:p>
          <a:p>
            <a:endParaRPr lang="en-US" dirty="0"/>
          </a:p>
          <a:p>
            <a:r>
              <a:rPr lang="en-US" dirty="0"/>
              <a:t>[2] Given what we know about the influence diet has on host physiology and the microbiome’s important role in mediating host health, it raises important questions about whether or not we need to consider diet in microbiome-targeted zebrafish studies.</a:t>
            </a:r>
          </a:p>
          <a:p>
            <a:endParaRPr lang="en-US" dirty="0"/>
          </a:p>
          <a:p>
            <a:r>
              <a:rPr lang="en-US" dirty="0"/>
              <a:t>There has been a little work in the zebrafish model that indicates that diet does matter…</a:t>
            </a:r>
          </a:p>
        </p:txBody>
      </p:sp>
      <p:sp>
        <p:nvSpPr>
          <p:cNvPr id="4" name="Slide Number Placeholder 3"/>
          <p:cNvSpPr>
            <a:spLocks noGrp="1"/>
          </p:cNvSpPr>
          <p:nvPr>
            <p:ph type="sldNum" sz="quarter" idx="5"/>
          </p:nvPr>
        </p:nvSpPr>
        <p:spPr/>
        <p:txBody>
          <a:bodyPr/>
          <a:lstStyle/>
          <a:p>
            <a:fld id="{FC1567E7-98C2-344B-B05F-1D106CF2EAB3}" type="slidenum">
              <a:rPr lang="en-US" smtClean="0"/>
              <a:t>4</a:t>
            </a:fld>
            <a:endParaRPr lang="en-US"/>
          </a:p>
        </p:txBody>
      </p:sp>
    </p:spTree>
    <p:extLst>
      <p:ext uri="{BB962C8B-B14F-4D97-AF65-F5344CB8AC3E}">
        <p14:creationId xmlns:p14="http://schemas.microsoft.com/office/powerpoint/2010/main" val="22770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43</a:t>
            </a:fld>
            <a:endParaRPr lang="en-US"/>
          </a:p>
        </p:txBody>
      </p:sp>
    </p:spTree>
    <p:extLst>
      <p:ext uri="{BB962C8B-B14F-4D97-AF65-F5344CB8AC3E}">
        <p14:creationId xmlns:p14="http://schemas.microsoft.com/office/powerpoint/2010/main" val="402892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AB most inbred, </a:t>
            </a:r>
            <a:r>
              <a:rPr lang="en-US" sz="1200" b="0" i="0" u="none" strike="noStrike" kern="1200" dirty="0">
                <a:solidFill>
                  <a:schemeClr val="tx1"/>
                </a:solidFill>
                <a:effectLst/>
                <a:latin typeface="+mn-lt"/>
                <a:ea typeface="+mn-ea"/>
                <a:cs typeface="+mn-cs"/>
              </a:rPr>
              <a:t>The AB line is derived from two lines, A and B, purchased by </a:t>
            </a:r>
            <a:r>
              <a:rPr lang="en-US" sz="1200" b="0" i="0" u="none" strike="noStrike" kern="1200" dirty="0" err="1">
                <a:solidFill>
                  <a:schemeClr val="tx1"/>
                </a:solidFill>
                <a:effectLst/>
                <a:latin typeface="+mn-lt"/>
                <a:ea typeface="+mn-ea"/>
                <a:cs typeface="+mn-cs"/>
              </a:rPr>
              <a:t>Streisinger</a:t>
            </a:r>
            <a:r>
              <a:rPr lang="en-US" sz="1200" b="0" i="0" u="none" strike="noStrike" kern="1200" dirty="0">
                <a:solidFill>
                  <a:schemeClr val="tx1"/>
                </a:solidFill>
                <a:effectLst/>
                <a:latin typeface="+mn-lt"/>
                <a:ea typeface="+mn-ea"/>
                <a:cs typeface="+mn-cs"/>
              </a:rPr>
              <a:t> in the 70’s  at from a pet shop in Albany, Oregon.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5D most outbred, came from a tropical fish store</a:t>
            </a:r>
          </a:p>
          <a:p>
            <a:r>
              <a:rPr lang="en-US" dirty="0"/>
              <a:t>Casper, mutation that created see-through skin, used in cancer research for mutations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 (not shown), originated from a pet store in </a:t>
            </a:r>
            <a:r>
              <a:rPr lang="en-US" dirty="0" err="1"/>
              <a:t>Tuebingen</a:t>
            </a:r>
            <a:r>
              <a:rPr lang="en-US" dirty="0"/>
              <a:t>, Germany. </a:t>
            </a:r>
            <a:r>
              <a:rPr lang="en-US" sz="1200" b="0" i="0" u="none" strike="noStrike" kern="1200" dirty="0">
                <a:solidFill>
                  <a:schemeClr val="tx1"/>
                </a:solidFill>
                <a:effectLst/>
                <a:latin typeface="+mn-lt"/>
                <a:ea typeface="+mn-ea"/>
                <a:cs typeface="+mn-cs"/>
              </a:rPr>
              <a:t>Strain used by Sanger for the zebrafish sequencing project</a:t>
            </a: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6</a:t>
            </a:fld>
            <a:endParaRPr lang="en-US"/>
          </a:p>
        </p:txBody>
      </p:sp>
    </p:spTree>
    <p:extLst>
      <p:ext uri="{BB962C8B-B14F-4D97-AF65-F5344CB8AC3E}">
        <p14:creationId xmlns:p14="http://schemas.microsoft.com/office/powerpoint/2010/main" val="157475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top 25% most prevalent clades are members of the </a:t>
            </a:r>
            <a:r>
              <a:rPr lang="en-US" sz="1200" kern="1200" dirty="0" err="1">
                <a:solidFill>
                  <a:schemeClr val="tx1"/>
                </a:solidFill>
                <a:effectLst/>
                <a:latin typeface="+mn-lt"/>
                <a:ea typeface="+mn-ea"/>
                <a:cs typeface="+mn-cs"/>
              </a:rPr>
              <a:t>Gammaproteobacteria</a:t>
            </a:r>
            <a:r>
              <a:rPr lang="en-US" sz="1200" kern="1200" dirty="0">
                <a:solidFill>
                  <a:schemeClr val="tx1"/>
                </a:solidFill>
                <a:effectLst/>
                <a:latin typeface="+mn-lt"/>
                <a:ea typeface="+mn-ea"/>
                <a:cs typeface="+mn-cs"/>
              </a:rPr>
              <a:t>, Fusobacteria, Bacteroidetes, and </a:t>
            </a:r>
            <a:r>
              <a:rPr lang="en-US" sz="1200" kern="1200" dirty="0" err="1">
                <a:solidFill>
                  <a:schemeClr val="tx1"/>
                </a:solidFill>
                <a:effectLst/>
                <a:latin typeface="+mn-lt"/>
                <a:ea typeface="+mn-ea"/>
                <a:cs typeface="+mn-cs"/>
              </a:rPr>
              <a:t>Alphaproteobacteria</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found that 200 core clades were insensitive to any exposure we assessed, while 134 core clades were sensitive to more than two exposures.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lower left cladogram illustrates the phylogenetic location of each of the core clades detected in our analysis, where node color corresponds to the overall prevalence of each core clade. The ring of colors encircling the cladogram illustrates each ASV’s phylum level taxonomy. The clade to the immediate right illustrates the number of exposures to which each of these core clades is sensitive, as measured by negative binomial regression models. The smaller cladograms near the top illustrate which clades are sensitive to specific exposures (</a:t>
            </a:r>
            <a:r>
              <a:rPr lang="en-US" sz="1200" kern="1200" dirty="0" err="1">
                <a:solidFill>
                  <a:schemeClr val="tx1"/>
                </a:solidFill>
                <a:effectLst/>
                <a:latin typeface="+mn-lt"/>
                <a:ea typeface="+mn-ea"/>
                <a:cs typeface="+mn-cs"/>
              </a:rPr>
              <a:t>fdr</a:t>
            </a:r>
            <a:r>
              <a:rPr lang="en-US" sz="1200" kern="1200" dirty="0">
                <a:solidFill>
                  <a:schemeClr val="tx1"/>
                </a:solidFill>
                <a:effectLst/>
                <a:latin typeface="+mn-lt"/>
                <a:ea typeface="+mn-ea"/>
                <a:cs typeface="+mn-cs"/>
              </a:rPr>
              <a:t> &lt; 0.1). </a:t>
            </a:r>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9</a:t>
            </a:fld>
            <a:endParaRPr lang="en-US"/>
          </a:p>
        </p:txBody>
      </p:sp>
    </p:spTree>
    <p:extLst>
      <p:ext uri="{BB962C8B-B14F-4D97-AF65-F5344CB8AC3E}">
        <p14:creationId xmlns:p14="http://schemas.microsoft.com/office/powerpoint/2010/main" val="51274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Pseudocapillaria tomentosa or (P </a:t>
            </a:r>
            <a:r>
              <a:rPr lang="en-US" dirty="0" err="1"/>
              <a:t>capp</a:t>
            </a:r>
            <a:r>
              <a:rPr lang="en-US" dirty="0"/>
              <a:t>) is an intestinal parasitic nematode that is found in the intestines and can cause severe inflammation and tumors in the gut. </a:t>
            </a:r>
          </a:p>
          <a:p>
            <a:endParaRPr lang="en-US" dirty="0"/>
          </a:p>
          <a:p>
            <a:r>
              <a:rPr lang="en-US" dirty="0"/>
              <a:t>In ZF it has adverse effects on nutrient absorption and other endpoints related to metabolism, growth and the ability to survive.</a:t>
            </a:r>
            <a:br>
              <a:rPr lang="en-US" dirty="0"/>
            </a:b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11</a:t>
            </a:fld>
            <a:endParaRPr lang="en-US"/>
          </a:p>
        </p:txBody>
      </p:sp>
    </p:spTree>
    <p:extLst>
      <p:ext uri="{BB962C8B-B14F-4D97-AF65-F5344CB8AC3E}">
        <p14:creationId xmlns:p14="http://schemas.microsoft.com/office/powerpoint/2010/main" val="245019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lot of motivation to better understand the influence of host genetics on parasite infection susceptibility and microbiome 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if some strains are more sensitive to parasitic infection either physiologically or their microbiome, then it could help inform the ZF research community conducting research using various strains. </a:t>
            </a:r>
            <a:br>
              <a:rPr lang="en-US" dirty="0"/>
            </a:br>
            <a:br>
              <a:rPr lang="en-US" dirty="0"/>
            </a:br>
            <a:r>
              <a:rPr lang="en-US" dirty="0"/>
              <a:t>It would also illuminate how much, if any, the role of host genetics plays on microbiome composition in ZF and how that's intertwined with parasite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would be important for researchers to know for designing experiments and comparing results across studies. Additionally, it could lead to the development of microbiome targeted diagnostic and therapeutic methods for identifying and treating parasitic infections in hosts.</a:t>
            </a:r>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12</a:t>
            </a:fld>
            <a:endParaRPr lang="en-US"/>
          </a:p>
        </p:txBody>
      </p:sp>
    </p:spTree>
    <p:extLst>
      <p:ext uri="{BB962C8B-B14F-4D97-AF65-F5344CB8AC3E}">
        <p14:creationId xmlns:p14="http://schemas.microsoft.com/office/powerpoint/2010/main" val="408036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13</a:t>
            </a:fld>
            <a:endParaRPr lang="en-US"/>
          </a:p>
        </p:txBody>
      </p:sp>
    </p:spTree>
    <p:extLst>
      <p:ext uri="{BB962C8B-B14F-4D97-AF65-F5344CB8AC3E}">
        <p14:creationId xmlns:p14="http://schemas.microsoft.com/office/powerpoint/2010/main" val="387292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Dispersion weakly significant in bray Curtis, significant in </a:t>
            </a:r>
            <a:r>
              <a:rPr lang="en-US" dirty="0" err="1"/>
              <a:t>canbera</a:t>
            </a:r>
            <a:r>
              <a:rPr lang="en-US" dirty="0"/>
              <a:t>, sig in unweighted </a:t>
            </a:r>
            <a:r>
              <a:rPr lang="en-US" dirty="0" err="1"/>
              <a:t>unifrac</a:t>
            </a:r>
            <a:r>
              <a:rPr lang="en-US" dirty="0"/>
              <a:t> but weakly sig in weighted</a:t>
            </a:r>
          </a:p>
        </p:txBody>
      </p:sp>
      <p:sp>
        <p:nvSpPr>
          <p:cNvPr id="4" name="Slide Number Placeholder 3"/>
          <p:cNvSpPr>
            <a:spLocks noGrp="1"/>
          </p:cNvSpPr>
          <p:nvPr>
            <p:ph type="sldNum" sz="quarter" idx="5"/>
          </p:nvPr>
        </p:nvSpPr>
        <p:spPr/>
        <p:txBody>
          <a:bodyPr/>
          <a:lstStyle/>
          <a:p>
            <a:fld id="{E0387603-537B-0F4B-8C40-CC534A2BCBE9}" type="slidenum">
              <a:rPr lang="en-US" smtClean="0"/>
              <a:t>18</a:t>
            </a:fld>
            <a:endParaRPr lang="en-US"/>
          </a:p>
        </p:txBody>
      </p:sp>
    </p:spTree>
    <p:extLst>
      <p:ext uri="{BB962C8B-B14F-4D97-AF65-F5344CB8AC3E}">
        <p14:creationId xmlns:p14="http://schemas.microsoft.com/office/powerpoint/2010/main" val="174121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Strain:Timepoint</a:t>
            </a:r>
            <a:r>
              <a:rPr lang="en-US" dirty="0"/>
              <a:t> not significant</a:t>
            </a:r>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23</a:t>
            </a:fld>
            <a:endParaRPr lang="en-US"/>
          </a:p>
        </p:txBody>
      </p:sp>
    </p:spTree>
    <p:extLst>
      <p:ext uri="{BB962C8B-B14F-4D97-AF65-F5344CB8AC3E}">
        <p14:creationId xmlns:p14="http://schemas.microsoft.com/office/powerpoint/2010/main" val="228226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Strain:Timepoint</a:t>
            </a:r>
            <a:r>
              <a:rPr lang="en-US" dirty="0"/>
              <a:t> not significant</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25</a:t>
            </a:fld>
            <a:endParaRPr lang="en-US"/>
          </a:p>
        </p:txBody>
      </p:sp>
    </p:spTree>
    <p:extLst>
      <p:ext uri="{BB962C8B-B14F-4D97-AF65-F5344CB8AC3E}">
        <p14:creationId xmlns:p14="http://schemas.microsoft.com/office/powerpoint/2010/main" val="184721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3B2D-8D94-EC4F-B77F-00D5A23CD58C}"/>
              </a:ext>
            </a:extLst>
          </p:cNvPr>
          <p:cNvSpPr>
            <a:spLocks noGrp="1"/>
          </p:cNvSpPr>
          <p:nvPr>
            <p:ph type="ctrTitle"/>
          </p:nvPr>
        </p:nvSpPr>
        <p:spPr>
          <a:xfrm>
            <a:off x="0" y="2660072"/>
            <a:ext cx="6096000" cy="1388225"/>
          </a:xfrm>
        </p:spPr>
        <p:txBody>
          <a:bodyPr anchor="ctr">
            <a:noAutofit/>
          </a:bodyPr>
          <a:lstStyle>
            <a:lvl1pPr algn="ctr">
              <a:defRPr sz="3600" b="1" i="0">
                <a:latin typeface="Arial Black" panose="020B0604020202020204" pitchFamily="34" charset="0"/>
                <a:cs typeface="Arial Black"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142375-13B6-F84D-B483-3C4DDA6B1347}"/>
              </a:ext>
            </a:extLst>
          </p:cNvPr>
          <p:cNvSpPr>
            <a:spLocks noGrp="1"/>
          </p:cNvSpPr>
          <p:nvPr>
            <p:ph type="subTitle" idx="1" hasCustomPrompt="1"/>
          </p:nvPr>
        </p:nvSpPr>
        <p:spPr>
          <a:xfrm>
            <a:off x="6096000" y="2660072"/>
            <a:ext cx="6096000" cy="1388225"/>
          </a:xfrm>
          <a:solidFill>
            <a:srgbClr val="D73F09"/>
          </a:solidFill>
        </p:spPr>
        <p:txBody>
          <a:bodyPr anchor="ctr"/>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Michael Sieler</a:t>
            </a:r>
          </a:p>
          <a:p>
            <a:endParaRPr lang="en-US" dirty="0"/>
          </a:p>
          <a:p>
            <a:endParaRPr lang="en-US" dirty="0"/>
          </a:p>
        </p:txBody>
      </p:sp>
      <p:sp>
        <p:nvSpPr>
          <p:cNvPr id="4" name="Date Placeholder 3">
            <a:extLst>
              <a:ext uri="{FF2B5EF4-FFF2-40B4-BE49-F238E27FC236}">
                <a16:creationId xmlns:a16="http://schemas.microsoft.com/office/drawing/2014/main" id="{0D622B95-6668-714B-9C80-9F3F3793D3A5}"/>
              </a:ext>
            </a:extLst>
          </p:cNvPr>
          <p:cNvSpPr>
            <a:spLocks noGrp="1"/>
          </p:cNvSpPr>
          <p:nvPr>
            <p:ph type="dt" sz="half" idx="10"/>
          </p:nvPr>
        </p:nvSpPr>
        <p:spPr/>
        <p:txBody>
          <a:bodyPr/>
          <a:lstStyle/>
          <a:p>
            <a:fld id="{3A40F738-71E0-394A-8A7C-D7EE520D668B}" type="datetime3">
              <a:rPr lang="en-US" smtClean="0"/>
              <a:t>25 May 2022</a:t>
            </a:fld>
            <a:endParaRPr lang="en-US" dirty="0"/>
          </a:p>
        </p:txBody>
      </p:sp>
      <p:sp>
        <p:nvSpPr>
          <p:cNvPr id="5" name="Footer Placeholder 4">
            <a:extLst>
              <a:ext uri="{FF2B5EF4-FFF2-40B4-BE49-F238E27FC236}">
                <a16:creationId xmlns:a16="http://schemas.microsoft.com/office/drawing/2014/main" id="{D883FA19-5954-D545-BDF5-1B141A211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B6B6-72DD-5340-8FC6-3A83D22D2DB1}"/>
              </a:ext>
            </a:extLst>
          </p:cNvPr>
          <p:cNvSpPr>
            <a:spLocks noGrp="1"/>
          </p:cNvSpPr>
          <p:nvPr>
            <p:ph type="sldNum" sz="quarter" idx="12"/>
          </p:nvPr>
        </p:nvSpPr>
        <p:spPr/>
        <p:txBody>
          <a:bodyPr/>
          <a:lstStyle/>
          <a:p>
            <a:fld id="{BAB9E952-1D86-BC49-A207-68037A4A783D}" type="slidenum">
              <a:rPr lang="en-US" smtClean="0"/>
              <a:t>‹#›</a:t>
            </a:fld>
            <a:endParaRPr lang="en-US"/>
          </a:p>
        </p:txBody>
      </p:sp>
      <p:sp>
        <p:nvSpPr>
          <p:cNvPr id="7" name="TextBox 6">
            <a:extLst>
              <a:ext uri="{FF2B5EF4-FFF2-40B4-BE49-F238E27FC236}">
                <a16:creationId xmlns:a16="http://schemas.microsoft.com/office/drawing/2014/main" id="{47FF836E-40E2-4D40-9E14-CCC1DBEF2D48}"/>
              </a:ext>
            </a:extLst>
          </p:cNvPr>
          <p:cNvSpPr txBox="1"/>
          <p:nvPr userDrawn="1"/>
        </p:nvSpPr>
        <p:spPr>
          <a:xfrm>
            <a:off x="6096000" y="3566160"/>
            <a:ext cx="2450869" cy="369332"/>
          </a:xfrm>
          <a:prstGeom prst="rect">
            <a:avLst/>
          </a:prstGeom>
          <a:noFill/>
        </p:spPr>
        <p:txBody>
          <a:bodyPr wrap="square" rtlCol="0">
            <a:spAutoFit/>
          </a:bodyPr>
          <a:lstStyle/>
          <a:p>
            <a:fld id="{AE5ABA43-C52D-FD4B-8FFE-9FA0430D5543}" type="datetime3">
              <a:rPr lang="en-US" smtClean="0">
                <a:solidFill>
                  <a:schemeClr val="accent2">
                    <a:lumMod val="20000"/>
                    <a:lumOff val="80000"/>
                  </a:schemeClr>
                </a:solidFill>
              </a:rPr>
              <a:t>25 May 2022</a:t>
            </a:fld>
            <a:endParaRPr lang="en-US" dirty="0">
              <a:solidFill>
                <a:schemeClr val="accent2">
                  <a:lumMod val="20000"/>
                  <a:lumOff val="80000"/>
                </a:schemeClr>
              </a:solidFill>
            </a:endParaRPr>
          </a:p>
        </p:txBody>
      </p:sp>
      <p:sp>
        <p:nvSpPr>
          <p:cNvPr id="8" name="TextBox 7">
            <a:extLst>
              <a:ext uri="{FF2B5EF4-FFF2-40B4-BE49-F238E27FC236}">
                <a16:creationId xmlns:a16="http://schemas.microsoft.com/office/drawing/2014/main" id="{B66A7206-CD57-A444-AD1B-7F8B9880E15D}"/>
              </a:ext>
            </a:extLst>
          </p:cNvPr>
          <p:cNvSpPr txBox="1"/>
          <p:nvPr userDrawn="1"/>
        </p:nvSpPr>
        <p:spPr>
          <a:xfrm>
            <a:off x="6095999" y="3169518"/>
            <a:ext cx="2450869" cy="369332"/>
          </a:xfrm>
          <a:prstGeom prst="rect">
            <a:avLst/>
          </a:prstGeom>
          <a:noFill/>
        </p:spPr>
        <p:txBody>
          <a:bodyPr wrap="square" rtlCol="0">
            <a:spAutoFit/>
          </a:bodyPr>
          <a:lstStyle/>
          <a:p>
            <a:r>
              <a:rPr lang="en-US" b="1" dirty="0">
                <a:solidFill>
                  <a:schemeClr val="accent2">
                    <a:lumMod val="20000"/>
                    <a:lumOff val="80000"/>
                  </a:schemeClr>
                </a:solidFill>
              </a:rPr>
              <a:t>Sharpton Lab</a:t>
            </a:r>
          </a:p>
        </p:txBody>
      </p:sp>
    </p:spTree>
    <p:extLst>
      <p:ext uri="{BB962C8B-B14F-4D97-AF65-F5344CB8AC3E}">
        <p14:creationId xmlns:p14="http://schemas.microsoft.com/office/powerpoint/2010/main" val="529234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4878-8C16-AF4C-AB8A-026115164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E157DD-DD9E-5F49-BC02-2751284037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B2A93-7A2A-F04C-9042-1173388FE610}"/>
              </a:ext>
            </a:extLst>
          </p:cNvPr>
          <p:cNvSpPr>
            <a:spLocks noGrp="1"/>
          </p:cNvSpPr>
          <p:nvPr>
            <p:ph type="dt" sz="half" idx="10"/>
          </p:nvPr>
        </p:nvSpPr>
        <p:spPr/>
        <p:txBody>
          <a:bodyPr/>
          <a:lstStyle/>
          <a:p>
            <a:fld id="{B5A75E33-9D8C-5D45-932F-0A12D6404E6D}" type="datetime3">
              <a:rPr lang="en-US" smtClean="0"/>
              <a:t>25 May 2022</a:t>
            </a:fld>
            <a:endParaRPr lang="en-US"/>
          </a:p>
        </p:txBody>
      </p:sp>
      <p:sp>
        <p:nvSpPr>
          <p:cNvPr id="5" name="Footer Placeholder 4">
            <a:extLst>
              <a:ext uri="{FF2B5EF4-FFF2-40B4-BE49-F238E27FC236}">
                <a16:creationId xmlns:a16="http://schemas.microsoft.com/office/drawing/2014/main" id="{7BBA8F10-DBFC-544E-B5D7-8DB1F982E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4A568-AFC3-5048-A860-8B12FE5EFA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73627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EAA919-0FFB-1140-A5DE-519B39E61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20954-01D2-8149-959D-512A341ED6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78C61-B62E-6045-B484-C8FDFFB85F67}"/>
              </a:ext>
            </a:extLst>
          </p:cNvPr>
          <p:cNvSpPr>
            <a:spLocks noGrp="1"/>
          </p:cNvSpPr>
          <p:nvPr>
            <p:ph type="dt" sz="half" idx="10"/>
          </p:nvPr>
        </p:nvSpPr>
        <p:spPr/>
        <p:txBody>
          <a:bodyPr/>
          <a:lstStyle/>
          <a:p>
            <a:fld id="{83A1FF75-C760-7E41-8E9B-2351F51B823F}" type="datetime3">
              <a:rPr lang="en-US" smtClean="0"/>
              <a:t>25 May 2022</a:t>
            </a:fld>
            <a:endParaRPr lang="en-US"/>
          </a:p>
        </p:txBody>
      </p:sp>
      <p:sp>
        <p:nvSpPr>
          <p:cNvPr id="5" name="Footer Placeholder 4">
            <a:extLst>
              <a:ext uri="{FF2B5EF4-FFF2-40B4-BE49-F238E27FC236}">
                <a16:creationId xmlns:a16="http://schemas.microsoft.com/office/drawing/2014/main" id="{CD673DE9-D2DB-B343-B139-87818F1E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BB164-801B-EF44-BAA5-8F0FA859F3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90748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1C90-724F-ED44-AE5F-1DB6F87BC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F255-C954-C942-ADA4-D1A029B60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1F2A2-ECA5-FC4B-82A1-D5C9E867F1B0}"/>
              </a:ext>
            </a:extLst>
          </p:cNvPr>
          <p:cNvSpPr>
            <a:spLocks noGrp="1"/>
          </p:cNvSpPr>
          <p:nvPr>
            <p:ph type="dt" sz="half" idx="10"/>
          </p:nvPr>
        </p:nvSpPr>
        <p:spPr/>
        <p:txBody>
          <a:bodyPr/>
          <a:lstStyle/>
          <a:p>
            <a:fld id="{2B360845-97FD-B243-BBD6-5F548E1C629E}" type="datetime3">
              <a:rPr lang="en-US" smtClean="0"/>
              <a:t>25 May 2022</a:t>
            </a:fld>
            <a:endParaRPr lang="en-US"/>
          </a:p>
        </p:txBody>
      </p:sp>
      <p:sp>
        <p:nvSpPr>
          <p:cNvPr id="5" name="Footer Placeholder 4">
            <a:extLst>
              <a:ext uri="{FF2B5EF4-FFF2-40B4-BE49-F238E27FC236}">
                <a16:creationId xmlns:a16="http://schemas.microsoft.com/office/drawing/2014/main" id="{C869EAC8-872D-464A-8A08-3B2357DA7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3017E-176E-3543-BEC3-FC2DB6EB5F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08583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766F-8298-2D47-BE57-58C3CCB8E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973FD0-79AA-4045-AFAD-E7D8684BE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F229D-C50E-944B-A54C-F46CAF868EE3}"/>
              </a:ext>
            </a:extLst>
          </p:cNvPr>
          <p:cNvSpPr>
            <a:spLocks noGrp="1"/>
          </p:cNvSpPr>
          <p:nvPr>
            <p:ph type="dt" sz="half" idx="10"/>
          </p:nvPr>
        </p:nvSpPr>
        <p:spPr/>
        <p:txBody>
          <a:bodyPr/>
          <a:lstStyle/>
          <a:p>
            <a:fld id="{3A9D9285-AE34-2241-BEC5-A23F8B268D8B}" type="datetime3">
              <a:rPr lang="en-US" smtClean="0"/>
              <a:t>25 May 2022</a:t>
            </a:fld>
            <a:endParaRPr lang="en-US"/>
          </a:p>
        </p:txBody>
      </p:sp>
      <p:sp>
        <p:nvSpPr>
          <p:cNvPr id="5" name="Footer Placeholder 4">
            <a:extLst>
              <a:ext uri="{FF2B5EF4-FFF2-40B4-BE49-F238E27FC236}">
                <a16:creationId xmlns:a16="http://schemas.microsoft.com/office/drawing/2014/main" id="{460B40EE-1C98-EF4B-8C9A-3EE6A62B5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534CC-3304-E149-9BFB-F62EAA33390F}"/>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66052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FA64-BEF9-A949-A022-BA3DA74997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D7DD5-95B0-3143-97EE-13CF720382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007DB0-7883-AF41-AA26-1D0667AF5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DE25A8-6A96-5845-9C7C-6BB8012A672C}"/>
              </a:ext>
            </a:extLst>
          </p:cNvPr>
          <p:cNvSpPr>
            <a:spLocks noGrp="1"/>
          </p:cNvSpPr>
          <p:nvPr>
            <p:ph type="dt" sz="half" idx="10"/>
          </p:nvPr>
        </p:nvSpPr>
        <p:spPr/>
        <p:txBody>
          <a:bodyPr/>
          <a:lstStyle/>
          <a:p>
            <a:fld id="{529313C4-C602-7C48-B05C-F6D56586C532}" type="datetime3">
              <a:rPr lang="en-US" smtClean="0"/>
              <a:t>25 May 2022</a:t>
            </a:fld>
            <a:endParaRPr lang="en-US"/>
          </a:p>
        </p:txBody>
      </p:sp>
      <p:sp>
        <p:nvSpPr>
          <p:cNvPr id="6" name="Footer Placeholder 5">
            <a:extLst>
              <a:ext uri="{FF2B5EF4-FFF2-40B4-BE49-F238E27FC236}">
                <a16:creationId xmlns:a16="http://schemas.microsoft.com/office/drawing/2014/main" id="{BC17C6C7-0D77-804B-936F-31E12DEE6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92E4D-2168-ED44-BFC5-576C6212520B}"/>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33177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3A80-57A8-794E-8B1D-23A7C937CA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EE975-7B45-4347-AB1A-79290BC95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23B58-B111-0F48-9357-8AA8ABB7A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86429-F07D-824C-9C3B-8F573E61F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4AD09-1D6C-564A-BFA8-7621C7DA8C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31D347-01C9-4B46-A213-881FC93D1154}"/>
              </a:ext>
            </a:extLst>
          </p:cNvPr>
          <p:cNvSpPr>
            <a:spLocks noGrp="1"/>
          </p:cNvSpPr>
          <p:nvPr>
            <p:ph type="dt" sz="half" idx="10"/>
          </p:nvPr>
        </p:nvSpPr>
        <p:spPr/>
        <p:txBody>
          <a:bodyPr/>
          <a:lstStyle/>
          <a:p>
            <a:fld id="{8D452166-C1EA-5A41-91CA-D276F384B1B3}" type="datetime3">
              <a:rPr lang="en-US" smtClean="0"/>
              <a:t>25 May 2022</a:t>
            </a:fld>
            <a:endParaRPr lang="en-US"/>
          </a:p>
        </p:txBody>
      </p:sp>
      <p:sp>
        <p:nvSpPr>
          <p:cNvPr id="8" name="Footer Placeholder 7">
            <a:extLst>
              <a:ext uri="{FF2B5EF4-FFF2-40B4-BE49-F238E27FC236}">
                <a16:creationId xmlns:a16="http://schemas.microsoft.com/office/drawing/2014/main" id="{7CF7CE9B-57A6-0E48-9DF2-59D3A4AD46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017F28-60D2-FB4C-A086-FDE6F4251C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55223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15B1-F7E1-0246-87D6-0A4A39740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29202-066C-E444-9DE9-84660FD0ED31}"/>
              </a:ext>
            </a:extLst>
          </p:cNvPr>
          <p:cNvSpPr>
            <a:spLocks noGrp="1"/>
          </p:cNvSpPr>
          <p:nvPr>
            <p:ph type="dt" sz="half" idx="10"/>
          </p:nvPr>
        </p:nvSpPr>
        <p:spPr/>
        <p:txBody>
          <a:bodyPr/>
          <a:lstStyle/>
          <a:p>
            <a:fld id="{4010A094-4240-9A47-91FC-DEF19DB52711}" type="datetime3">
              <a:rPr lang="en-US" smtClean="0"/>
              <a:t>25 May 2022</a:t>
            </a:fld>
            <a:endParaRPr lang="en-US"/>
          </a:p>
        </p:txBody>
      </p:sp>
      <p:sp>
        <p:nvSpPr>
          <p:cNvPr id="4" name="Footer Placeholder 3">
            <a:extLst>
              <a:ext uri="{FF2B5EF4-FFF2-40B4-BE49-F238E27FC236}">
                <a16:creationId xmlns:a16="http://schemas.microsoft.com/office/drawing/2014/main" id="{4EA09ED4-AE6F-5441-A944-EA4B46246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D77D4-CE65-A440-AE48-081635E63EC0}"/>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13632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95DEC-AEEE-CC4A-BC1C-C68F86533826}"/>
              </a:ext>
            </a:extLst>
          </p:cNvPr>
          <p:cNvSpPr>
            <a:spLocks noGrp="1"/>
          </p:cNvSpPr>
          <p:nvPr>
            <p:ph type="dt" sz="half" idx="10"/>
          </p:nvPr>
        </p:nvSpPr>
        <p:spPr/>
        <p:txBody>
          <a:bodyPr/>
          <a:lstStyle/>
          <a:p>
            <a:fld id="{4301DE80-B446-6C4A-A4EE-B7E8EC589B45}" type="datetime3">
              <a:rPr lang="en-US" smtClean="0"/>
              <a:t>25 May 2022</a:t>
            </a:fld>
            <a:endParaRPr lang="en-US"/>
          </a:p>
        </p:txBody>
      </p:sp>
      <p:sp>
        <p:nvSpPr>
          <p:cNvPr id="3" name="Footer Placeholder 2">
            <a:extLst>
              <a:ext uri="{FF2B5EF4-FFF2-40B4-BE49-F238E27FC236}">
                <a16:creationId xmlns:a16="http://schemas.microsoft.com/office/drawing/2014/main" id="{F7C48B0B-6DE2-4242-8705-EFD28DAC2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C39FA-00A8-D648-95A1-63D194598AC2}"/>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29521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621-714C-5144-A62F-52F070EC1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231CF-3CB0-AB4D-82C7-4A952687DC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8DE3C2-EE3F-8D46-995D-081B8CD36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A6B8A-1B65-9846-B9E0-B9AA7FFA027D}"/>
              </a:ext>
            </a:extLst>
          </p:cNvPr>
          <p:cNvSpPr>
            <a:spLocks noGrp="1"/>
          </p:cNvSpPr>
          <p:nvPr>
            <p:ph type="dt" sz="half" idx="10"/>
          </p:nvPr>
        </p:nvSpPr>
        <p:spPr/>
        <p:txBody>
          <a:bodyPr/>
          <a:lstStyle/>
          <a:p>
            <a:fld id="{AD0C4CD4-6688-C84E-A419-635D814B1F5D}" type="datetime3">
              <a:rPr lang="en-US" smtClean="0"/>
              <a:t>25 May 2022</a:t>
            </a:fld>
            <a:endParaRPr lang="en-US"/>
          </a:p>
        </p:txBody>
      </p:sp>
      <p:sp>
        <p:nvSpPr>
          <p:cNvPr id="6" name="Footer Placeholder 5">
            <a:extLst>
              <a:ext uri="{FF2B5EF4-FFF2-40B4-BE49-F238E27FC236}">
                <a16:creationId xmlns:a16="http://schemas.microsoft.com/office/drawing/2014/main" id="{5127CE5A-B849-E34A-B59E-F2FC1FBFC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5257B-6EA1-7047-A767-13A301E2B72C}"/>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8674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E6E1-5E9E-2B4A-BD4E-F8ABDA1BD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64E83-A8C3-F04C-9573-C53C02E47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0688D4D-3E80-6343-8394-A1D77F3BC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C746-21D2-1F47-9BA0-637C10FF53FF}"/>
              </a:ext>
            </a:extLst>
          </p:cNvPr>
          <p:cNvSpPr>
            <a:spLocks noGrp="1"/>
          </p:cNvSpPr>
          <p:nvPr>
            <p:ph type="dt" sz="half" idx="10"/>
          </p:nvPr>
        </p:nvSpPr>
        <p:spPr/>
        <p:txBody>
          <a:bodyPr/>
          <a:lstStyle/>
          <a:p>
            <a:fld id="{244C65A8-542D-CA43-B06C-63087317C444}" type="datetime3">
              <a:rPr lang="en-US" smtClean="0"/>
              <a:t>25 May 2022</a:t>
            </a:fld>
            <a:endParaRPr lang="en-US"/>
          </a:p>
        </p:txBody>
      </p:sp>
      <p:sp>
        <p:nvSpPr>
          <p:cNvPr id="6" name="Footer Placeholder 5">
            <a:extLst>
              <a:ext uri="{FF2B5EF4-FFF2-40B4-BE49-F238E27FC236}">
                <a16:creationId xmlns:a16="http://schemas.microsoft.com/office/drawing/2014/main" id="{BB7E688C-4129-F14B-9E4D-4CF116C7C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CC179-A295-964A-A4A6-161861E1F5A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9468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EA573D-38BA-6C43-AD37-0AA44A7D44B1}"/>
              </a:ext>
            </a:extLst>
          </p:cNvPr>
          <p:cNvSpPr>
            <a:spLocks noGrp="1"/>
          </p:cNvSpPr>
          <p:nvPr>
            <p:ph type="title"/>
          </p:nvPr>
        </p:nvSpPr>
        <p:spPr>
          <a:xfrm>
            <a:off x="0" y="0"/>
            <a:ext cx="12192000" cy="1325563"/>
          </a:xfrm>
          <a:prstGeom prst="rect">
            <a:avLst/>
          </a:prstGeom>
          <a:solidFill>
            <a:srgbClr val="D73F09"/>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6FCF86C-42BA-DF4C-90CB-39FBCE08C2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48597-F002-3D4E-9C0D-6E18D6F8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A2EC9-90F6-D74B-B74A-0BF9F0423F44}" type="datetime3">
              <a:rPr lang="en-US" smtClean="0"/>
              <a:t>25 May 2022</a:t>
            </a:fld>
            <a:endParaRPr lang="en-US"/>
          </a:p>
        </p:txBody>
      </p:sp>
      <p:sp>
        <p:nvSpPr>
          <p:cNvPr id="5" name="Footer Placeholder 4">
            <a:extLst>
              <a:ext uri="{FF2B5EF4-FFF2-40B4-BE49-F238E27FC236}">
                <a16:creationId xmlns:a16="http://schemas.microsoft.com/office/drawing/2014/main" id="{B060E241-7D7F-0140-9661-73BB2DEA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951649-B786-414D-A1C3-F37638FC8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9E952-1D86-BC49-A207-68037A4A783D}" type="slidenum">
              <a:rPr lang="en-US" smtClean="0"/>
              <a:t>‹#›</a:t>
            </a:fld>
            <a:endParaRPr lang="en-US"/>
          </a:p>
        </p:txBody>
      </p:sp>
    </p:spTree>
    <p:extLst>
      <p:ext uri="{BB962C8B-B14F-4D97-AF65-F5344CB8AC3E}">
        <p14:creationId xmlns:p14="http://schemas.microsoft.com/office/powerpoint/2010/main" val="3448250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25.png"/><Relationship Id="rId21" Type="http://schemas.openxmlformats.org/officeDocument/2006/relationships/image" Target="../media/image16.png"/><Relationship Id="rId34" Type="http://schemas.openxmlformats.org/officeDocument/2006/relationships/customXml" Target="../ink/ink15.xml"/><Relationship Id="rId42" Type="http://schemas.openxmlformats.org/officeDocument/2006/relationships/customXml" Target="../ink/ink19.xml"/><Relationship Id="rId47"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customXml" Target="../ink/ink6.xml"/><Relationship Id="rId29"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11.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24.png"/><Relationship Id="rId40" Type="http://schemas.openxmlformats.org/officeDocument/2006/relationships/customXml" Target="../ink/ink18.xml"/><Relationship Id="rId45" Type="http://schemas.openxmlformats.org/officeDocument/2006/relationships/image" Target="../media/image28.png"/><Relationship Id="rId5" Type="http://schemas.openxmlformats.org/officeDocument/2006/relationships/image" Target="../media/image8.JP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15.png"/><Relationship Id="rId31" Type="http://schemas.openxmlformats.org/officeDocument/2006/relationships/image" Target="../media/image21.png"/><Relationship Id="rId44" Type="http://schemas.openxmlformats.org/officeDocument/2006/relationships/customXml" Target="../ink/ink20.xml"/><Relationship Id="rId4" Type="http://schemas.openxmlformats.org/officeDocument/2006/relationships/image" Target="../media/image7.jpeg"/><Relationship Id="rId9" Type="http://schemas.openxmlformats.org/officeDocument/2006/relationships/image" Target="../media/image10.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9.png"/><Relationship Id="rId30" Type="http://schemas.openxmlformats.org/officeDocument/2006/relationships/customXml" Target="../ink/ink13.xml"/><Relationship Id="rId35" Type="http://schemas.openxmlformats.org/officeDocument/2006/relationships/image" Target="../media/image23.png"/><Relationship Id="rId43" Type="http://schemas.openxmlformats.org/officeDocument/2006/relationships/image" Target="../media/image27.png"/><Relationship Id="rId48" Type="http://schemas.openxmlformats.org/officeDocument/2006/relationships/image" Target="../media/image30.png"/><Relationship Id="rId8" Type="http://schemas.openxmlformats.org/officeDocument/2006/relationships/customXml" Target="../ink/ink2.xml"/><Relationship Id="rId3" Type="http://schemas.openxmlformats.org/officeDocument/2006/relationships/image" Target="../media/image6.jpeg"/><Relationship Id="rId12" Type="http://schemas.openxmlformats.org/officeDocument/2006/relationships/customXml" Target="../ink/ink4.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7.xml"/><Relationship Id="rId46" Type="http://schemas.openxmlformats.org/officeDocument/2006/relationships/customXml" Target="../ink/ink21.xml"/><Relationship Id="rId20" Type="http://schemas.openxmlformats.org/officeDocument/2006/relationships/customXml" Target="../ink/ink8.xml"/><Relationship Id="rId41"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E6A70-991F-9543-8835-9C1E8E9E3D21}"/>
              </a:ext>
            </a:extLst>
          </p:cNvPr>
          <p:cNvSpPr>
            <a:spLocks noGrp="1"/>
          </p:cNvSpPr>
          <p:nvPr>
            <p:ph type="sldNum" sz="quarter" idx="12"/>
          </p:nvPr>
        </p:nvSpPr>
        <p:spPr/>
        <p:txBody>
          <a:bodyPr/>
          <a:lstStyle/>
          <a:p>
            <a:fld id="{BAB9E952-1D86-BC49-A207-68037A4A783D}" type="slidenum">
              <a:rPr lang="en-US" smtClean="0"/>
              <a:t>1</a:t>
            </a:fld>
            <a:endParaRPr lang="en-US"/>
          </a:p>
        </p:txBody>
      </p:sp>
    </p:spTree>
    <p:extLst>
      <p:ext uri="{BB962C8B-B14F-4D97-AF65-F5344CB8AC3E}">
        <p14:creationId xmlns:p14="http://schemas.microsoft.com/office/powerpoint/2010/main" val="3315631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a:extLst>
              <a:ext uri="{FF2B5EF4-FFF2-40B4-BE49-F238E27FC236}">
                <a16:creationId xmlns:a16="http://schemas.microsoft.com/office/drawing/2014/main" id="{39A8AA2D-9429-9C43-BFD4-A95A53AFC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352"/>
          <a:stretch>
            <a:fillRect/>
          </a:stretch>
        </p:blipFill>
        <p:spPr bwMode="auto">
          <a:xfrm>
            <a:off x="2480032" y="1291899"/>
            <a:ext cx="8069262"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Title 5">
            <a:extLst>
              <a:ext uri="{FF2B5EF4-FFF2-40B4-BE49-F238E27FC236}">
                <a16:creationId xmlns:a16="http://schemas.microsoft.com/office/drawing/2014/main" id="{7773D792-E75F-4B4C-868C-C2E344AB3F1E}"/>
              </a:ext>
            </a:extLst>
          </p:cNvPr>
          <p:cNvSpPr>
            <a:spLocks noGrp="1"/>
          </p:cNvSpPr>
          <p:nvPr>
            <p:ph type="title"/>
          </p:nvPr>
        </p:nvSpPr>
        <p:spPr/>
        <p:txBody>
          <a:bodyPr>
            <a:normAutofit/>
          </a:bodyPr>
          <a:lstStyle/>
          <a:p>
            <a:pPr eaLnBrk="1" hangingPunct="1"/>
            <a:r>
              <a:rPr lang="en-US" altLang="en-US" sz="3600" dirty="0"/>
              <a:t>Pseudocapillaria is a common ZF facility pathogen</a:t>
            </a:r>
          </a:p>
        </p:txBody>
      </p:sp>
      <p:sp>
        <p:nvSpPr>
          <p:cNvPr id="4" name="Rectangle 3">
            <a:extLst>
              <a:ext uri="{FF2B5EF4-FFF2-40B4-BE49-F238E27FC236}">
                <a16:creationId xmlns:a16="http://schemas.microsoft.com/office/drawing/2014/main" id="{EA343358-585C-8A4E-927A-90FBD9DECB9F}"/>
              </a:ext>
            </a:extLst>
          </p:cNvPr>
          <p:cNvSpPr/>
          <p:nvPr/>
        </p:nvSpPr>
        <p:spPr>
          <a:xfrm flipV="1">
            <a:off x="2511425" y="1620838"/>
            <a:ext cx="46038" cy="825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prstClr val="white"/>
              </a:solidFill>
              <a:latin typeface="Century Gothic"/>
            </a:endParaRPr>
          </a:p>
        </p:txBody>
      </p:sp>
      <p:sp>
        <p:nvSpPr>
          <p:cNvPr id="25607" name="Oval 5">
            <a:extLst>
              <a:ext uri="{FF2B5EF4-FFF2-40B4-BE49-F238E27FC236}">
                <a16:creationId xmlns:a16="http://schemas.microsoft.com/office/drawing/2014/main" id="{8D1A1FB6-5C6F-6C4F-977F-1D6A0383B2B1}"/>
              </a:ext>
            </a:extLst>
          </p:cNvPr>
          <p:cNvSpPr>
            <a:spLocks noChangeArrowheads="1"/>
          </p:cNvSpPr>
          <p:nvPr/>
        </p:nvSpPr>
        <p:spPr bwMode="auto">
          <a:xfrm>
            <a:off x="2919414" y="3276600"/>
            <a:ext cx="3252787" cy="9096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000000"/>
              </a:solidFill>
              <a:latin typeface="Tahoma" panose="020B0604030504040204" pitchFamily="34" charset="0"/>
            </a:endParaRPr>
          </a:p>
        </p:txBody>
      </p:sp>
      <p:sp>
        <p:nvSpPr>
          <p:cNvPr id="25608" name="Oval 6">
            <a:extLst>
              <a:ext uri="{FF2B5EF4-FFF2-40B4-BE49-F238E27FC236}">
                <a16:creationId xmlns:a16="http://schemas.microsoft.com/office/drawing/2014/main" id="{A00D2CBD-2A09-C049-A053-65F15A5512C4}"/>
              </a:ext>
            </a:extLst>
          </p:cNvPr>
          <p:cNvSpPr>
            <a:spLocks noChangeArrowheads="1"/>
          </p:cNvSpPr>
          <p:nvPr/>
        </p:nvSpPr>
        <p:spPr bwMode="auto">
          <a:xfrm>
            <a:off x="2919414" y="3732214"/>
            <a:ext cx="2262187" cy="7635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solidFill>
                <a:srgbClr val="000000"/>
              </a:solidFill>
              <a:latin typeface="Tahoma" panose="020B0604030504040204" pitchFamily="34" charset="0"/>
            </a:endParaRPr>
          </a:p>
        </p:txBody>
      </p:sp>
      <p:sp>
        <p:nvSpPr>
          <p:cNvPr id="11" name="Rectangle 10">
            <a:extLst>
              <a:ext uri="{FF2B5EF4-FFF2-40B4-BE49-F238E27FC236}">
                <a16:creationId xmlns:a16="http://schemas.microsoft.com/office/drawing/2014/main" id="{11639E65-8EFF-1C4B-8B65-1BC28BA1ABA8}"/>
              </a:ext>
            </a:extLst>
          </p:cNvPr>
          <p:cNvSpPr/>
          <p:nvPr/>
        </p:nvSpPr>
        <p:spPr>
          <a:xfrm>
            <a:off x="3352800" y="3813615"/>
            <a:ext cx="2819401" cy="4263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FBFC-D3A9-1647-8431-33DD2E30539D}"/>
              </a:ext>
            </a:extLst>
          </p:cNvPr>
          <p:cNvSpPr>
            <a:spLocks noGrp="1"/>
          </p:cNvSpPr>
          <p:nvPr>
            <p:ph type="title"/>
          </p:nvPr>
        </p:nvSpPr>
        <p:spPr/>
        <p:txBody>
          <a:bodyPr/>
          <a:lstStyle/>
          <a:p>
            <a:r>
              <a:rPr lang="en-US" i="1" dirty="0"/>
              <a:t>Pseudocapillaria tomentosa </a:t>
            </a:r>
            <a:r>
              <a:rPr lang="en-US" dirty="0"/>
              <a:t>(P </a:t>
            </a:r>
            <a:r>
              <a:rPr lang="en-US" dirty="0" err="1"/>
              <a:t>capp</a:t>
            </a:r>
            <a:r>
              <a:rPr lang="en-US" dirty="0"/>
              <a:t>)</a:t>
            </a:r>
          </a:p>
        </p:txBody>
      </p:sp>
      <p:sp>
        <p:nvSpPr>
          <p:cNvPr id="3" name="Slide Number Placeholder 2">
            <a:extLst>
              <a:ext uri="{FF2B5EF4-FFF2-40B4-BE49-F238E27FC236}">
                <a16:creationId xmlns:a16="http://schemas.microsoft.com/office/drawing/2014/main" id="{BF14343D-02BA-4A4D-BE54-EC0FD8FCD630}"/>
              </a:ext>
            </a:extLst>
          </p:cNvPr>
          <p:cNvSpPr>
            <a:spLocks noGrp="1"/>
          </p:cNvSpPr>
          <p:nvPr>
            <p:ph type="sldNum" sz="quarter" idx="12"/>
          </p:nvPr>
        </p:nvSpPr>
        <p:spPr/>
        <p:txBody>
          <a:bodyPr/>
          <a:lstStyle/>
          <a:p>
            <a:fld id="{BAB9E952-1D86-BC49-A207-68037A4A783D}" type="slidenum">
              <a:rPr lang="en-US" smtClean="0"/>
              <a:t>11</a:t>
            </a:fld>
            <a:endParaRPr lang="en-US"/>
          </a:p>
        </p:txBody>
      </p:sp>
      <p:pic>
        <p:nvPicPr>
          <p:cNvPr id="4" name="Picture 4">
            <a:extLst>
              <a:ext uri="{FF2B5EF4-FFF2-40B4-BE49-F238E27FC236}">
                <a16:creationId xmlns:a16="http://schemas.microsoft.com/office/drawing/2014/main" id="{E15C0F8D-6989-2246-8510-5CF98F8977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4380" y="1323181"/>
            <a:ext cx="4260406" cy="302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4CF167B2-9B07-CA46-B1E6-BCCBB44007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5822" y="3680674"/>
            <a:ext cx="4129958" cy="293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34C7FA01-4E3F-8948-A0A6-83FD338ED4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5822" y="1323181"/>
            <a:ext cx="4129958" cy="242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34A65D12-9878-CD40-A1C5-5BFB1EBF11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87" r="5091"/>
          <a:stretch/>
        </p:blipFill>
        <p:spPr bwMode="auto">
          <a:xfrm>
            <a:off x="6025780" y="3744127"/>
            <a:ext cx="4059006" cy="2870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31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ECC68-6AB7-4B44-AF5D-F3613F74B83A}"/>
              </a:ext>
            </a:extLst>
          </p:cNvPr>
          <p:cNvSpPr>
            <a:spLocks noGrp="1"/>
          </p:cNvSpPr>
          <p:nvPr>
            <p:ph type="title"/>
          </p:nvPr>
        </p:nvSpPr>
        <p:spPr/>
        <p:txBody>
          <a:bodyPr>
            <a:normAutofit/>
          </a:bodyPr>
          <a:lstStyle/>
          <a:p>
            <a:r>
              <a:rPr lang="en-US" dirty="0"/>
              <a:t>Is there a relationship between microbiome, host strain and parasite infection?</a:t>
            </a:r>
          </a:p>
        </p:txBody>
      </p:sp>
      <p:sp>
        <p:nvSpPr>
          <p:cNvPr id="3" name="Slide Number Placeholder 2">
            <a:extLst>
              <a:ext uri="{FF2B5EF4-FFF2-40B4-BE49-F238E27FC236}">
                <a16:creationId xmlns:a16="http://schemas.microsoft.com/office/drawing/2014/main" id="{4792630C-51DA-1748-92EB-95173216E48C}"/>
              </a:ext>
            </a:extLst>
          </p:cNvPr>
          <p:cNvSpPr>
            <a:spLocks noGrp="1"/>
          </p:cNvSpPr>
          <p:nvPr>
            <p:ph type="sldNum" sz="quarter" idx="12"/>
          </p:nvPr>
        </p:nvSpPr>
        <p:spPr/>
        <p:txBody>
          <a:bodyPr/>
          <a:lstStyle/>
          <a:p>
            <a:fld id="{BAB9E952-1D86-BC49-A207-68037A4A783D}" type="slidenum">
              <a:rPr lang="en-US" smtClean="0"/>
              <a:t>12</a:t>
            </a:fld>
            <a:endParaRPr lang="en-US"/>
          </a:p>
        </p:txBody>
      </p:sp>
      <p:sp>
        <p:nvSpPr>
          <p:cNvPr id="12" name="TextBox 11">
            <a:extLst>
              <a:ext uri="{FF2B5EF4-FFF2-40B4-BE49-F238E27FC236}">
                <a16:creationId xmlns:a16="http://schemas.microsoft.com/office/drawing/2014/main" id="{C8C235D2-CF05-9A49-A084-C3AA46004179}"/>
              </a:ext>
            </a:extLst>
          </p:cNvPr>
          <p:cNvSpPr txBox="1"/>
          <p:nvPr/>
        </p:nvSpPr>
        <p:spPr>
          <a:xfrm>
            <a:off x="4925742" y="2528853"/>
            <a:ext cx="2182712" cy="707886"/>
          </a:xfrm>
          <a:prstGeom prst="rect">
            <a:avLst/>
          </a:prstGeom>
          <a:noFill/>
          <a:ln>
            <a:noFill/>
            <a:headEnd type="triangle" w="med" len="med"/>
            <a:tailEnd type="triangle" w="med" len="med"/>
          </a:ln>
        </p:spPr>
        <p:txBody>
          <a:bodyPr wrap="square" rtlCol="0">
            <a:spAutoFit/>
          </a:bodyPr>
          <a:lstStyle/>
          <a:p>
            <a:pPr algn="ctr"/>
            <a:r>
              <a:rPr lang="en-US" sz="4000" b="1" dirty="0"/>
              <a:t>Strain</a:t>
            </a:r>
          </a:p>
        </p:txBody>
      </p:sp>
      <p:sp>
        <p:nvSpPr>
          <p:cNvPr id="13" name="TextBox 12">
            <a:extLst>
              <a:ext uri="{FF2B5EF4-FFF2-40B4-BE49-F238E27FC236}">
                <a16:creationId xmlns:a16="http://schemas.microsoft.com/office/drawing/2014/main" id="{7669E9EC-E9E0-6846-A442-4C12D458EDE2}"/>
              </a:ext>
            </a:extLst>
          </p:cNvPr>
          <p:cNvSpPr txBox="1"/>
          <p:nvPr/>
        </p:nvSpPr>
        <p:spPr>
          <a:xfrm>
            <a:off x="6432545" y="4063676"/>
            <a:ext cx="2743200" cy="707886"/>
          </a:xfrm>
          <a:prstGeom prst="rect">
            <a:avLst/>
          </a:prstGeom>
          <a:noFill/>
          <a:ln>
            <a:noFill/>
            <a:headEnd type="triangle" w="med" len="med"/>
            <a:tailEnd type="triangle" w="med" len="med"/>
          </a:ln>
        </p:spPr>
        <p:txBody>
          <a:bodyPr wrap="square" rtlCol="0">
            <a:spAutoFit/>
          </a:bodyPr>
          <a:lstStyle/>
          <a:p>
            <a:pPr algn="ctr"/>
            <a:r>
              <a:rPr lang="en-US" sz="4000" b="1" dirty="0"/>
              <a:t>Infection</a:t>
            </a:r>
          </a:p>
        </p:txBody>
      </p:sp>
      <p:cxnSp>
        <p:nvCxnSpPr>
          <p:cNvPr id="14" name="Curved Connector 13">
            <a:extLst>
              <a:ext uri="{FF2B5EF4-FFF2-40B4-BE49-F238E27FC236}">
                <a16:creationId xmlns:a16="http://schemas.microsoft.com/office/drawing/2014/main" id="{9DCC6FE2-5C9A-0E44-AF97-34AD91D96055}"/>
              </a:ext>
            </a:extLst>
          </p:cNvPr>
          <p:cNvCxnSpPr>
            <a:cxnSpLocks/>
            <a:stCxn id="12" idx="3"/>
            <a:endCxn id="13" idx="0"/>
          </p:cNvCxnSpPr>
          <p:nvPr/>
        </p:nvCxnSpPr>
        <p:spPr>
          <a:xfrm>
            <a:off x="7108454" y="2882796"/>
            <a:ext cx="695691" cy="1180880"/>
          </a:xfrm>
          <a:prstGeom prst="curvedConnector2">
            <a:avLst/>
          </a:prstGeom>
          <a:ln w="3810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71C8DCE7-D2E7-0B41-90EC-348D537B3BA7}"/>
              </a:ext>
            </a:extLst>
          </p:cNvPr>
          <p:cNvCxnSpPr>
            <a:cxnSpLocks/>
            <a:stCxn id="20" idx="2"/>
            <a:endCxn id="13" idx="2"/>
          </p:cNvCxnSpPr>
          <p:nvPr/>
        </p:nvCxnSpPr>
        <p:spPr>
          <a:xfrm rot="5400000" flipH="1" flipV="1">
            <a:off x="6036569" y="3085834"/>
            <a:ext cx="81848" cy="3453303"/>
          </a:xfrm>
          <a:prstGeom prst="curvedConnector3">
            <a:avLst>
              <a:gd name="adj1" fmla="val -279298"/>
            </a:avLst>
          </a:prstGeom>
          <a:ln w="3810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4525852D-3660-804D-946B-9046E37BF547}"/>
              </a:ext>
            </a:extLst>
          </p:cNvPr>
          <p:cNvCxnSpPr>
            <a:cxnSpLocks/>
          </p:cNvCxnSpPr>
          <p:nvPr/>
        </p:nvCxnSpPr>
        <p:spPr>
          <a:xfrm rot="10800000" flipV="1">
            <a:off x="4594894" y="2876327"/>
            <a:ext cx="330848" cy="1237726"/>
          </a:xfrm>
          <a:prstGeom prst="curvedConnector3">
            <a:avLst>
              <a:gd name="adj1" fmla="val 137970"/>
            </a:avLst>
          </a:prstGeom>
          <a:ln w="38100">
            <a:solidFill>
              <a:schemeClr val="tx1">
                <a:lumMod val="85000"/>
                <a:lumOff val="1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5AFF77-EA93-C74F-BD9E-1391C3FEC52E}"/>
              </a:ext>
            </a:extLst>
          </p:cNvPr>
          <p:cNvSpPr txBox="1"/>
          <p:nvPr/>
        </p:nvSpPr>
        <p:spPr>
          <a:xfrm>
            <a:off x="2890345" y="4145524"/>
            <a:ext cx="2920994" cy="707886"/>
          </a:xfrm>
          <a:prstGeom prst="rect">
            <a:avLst/>
          </a:prstGeom>
          <a:solidFill>
            <a:schemeClr val="bg1">
              <a:alpha val="67000"/>
            </a:schemeClr>
          </a:solidFill>
          <a:ln>
            <a:noFill/>
            <a:headEnd type="triangle" w="med" len="med"/>
            <a:tailEnd type="triangle" w="med" len="med"/>
          </a:ln>
        </p:spPr>
        <p:txBody>
          <a:bodyPr wrap="square" rtlCol="0">
            <a:spAutoFit/>
          </a:bodyPr>
          <a:lstStyle/>
          <a:p>
            <a:pPr algn="ctr"/>
            <a:r>
              <a:rPr lang="en-US" sz="4000" b="1" dirty="0"/>
              <a:t>Microbiome</a:t>
            </a:r>
          </a:p>
        </p:txBody>
      </p:sp>
      <p:grpSp>
        <p:nvGrpSpPr>
          <p:cNvPr id="26" name="Group 25">
            <a:extLst>
              <a:ext uri="{FF2B5EF4-FFF2-40B4-BE49-F238E27FC236}">
                <a16:creationId xmlns:a16="http://schemas.microsoft.com/office/drawing/2014/main" id="{E38CBF2E-D08B-F04D-8AEE-41E18EEF1671}"/>
              </a:ext>
            </a:extLst>
          </p:cNvPr>
          <p:cNvGrpSpPr/>
          <p:nvPr/>
        </p:nvGrpSpPr>
        <p:grpSpPr>
          <a:xfrm>
            <a:off x="5056237" y="3325067"/>
            <a:ext cx="1324423" cy="1002362"/>
            <a:chOff x="9496913" y="2625941"/>
            <a:chExt cx="881299" cy="1002362"/>
          </a:xfrm>
        </p:grpSpPr>
        <p:cxnSp>
          <p:nvCxnSpPr>
            <p:cNvPr id="27" name="Curved Connector 26">
              <a:extLst>
                <a:ext uri="{FF2B5EF4-FFF2-40B4-BE49-F238E27FC236}">
                  <a16:creationId xmlns:a16="http://schemas.microsoft.com/office/drawing/2014/main" id="{43F1F738-E08C-1F4E-85C1-6A27ED45C502}"/>
                </a:ext>
              </a:extLst>
            </p:cNvPr>
            <p:cNvCxnSpPr>
              <a:cxnSpLocks/>
            </p:cNvCxnSpPr>
            <p:nvPr/>
          </p:nvCxnSpPr>
          <p:spPr>
            <a:xfrm>
              <a:off x="9612940" y="2625941"/>
              <a:ext cx="765272" cy="1002362"/>
            </a:xfrm>
            <a:prstGeom prst="curvedConnector3">
              <a:avLst>
                <a:gd name="adj1" fmla="val -24026"/>
              </a:avLst>
            </a:prstGeom>
            <a:ln w="76200">
              <a:solidFill>
                <a:srgbClr val="D73F0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3854B7-72B2-3349-B56C-F476121D9B1B}"/>
                </a:ext>
              </a:extLst>
            </p:cNvPr>
            <p:cNvSpPr txBox="1"/>
            <p:nvPr/>
          </p:nvSpPr>
          <p:spPr>
            <a:xfrm>
              <a:off x="9496913" y="2841330"/>
              <a:ext cx="264963" cy="523220"/>
            </a:xfrm>
            <a:prstGeom prst="rect">
              <a:avLst/>
            </a:prstGeom>
            <a:noFill/>
            <a:ln>
              <a:noFill/>
            </a:ln>
          </p:spPr>
          <p:txBody>
            <a:bodyPr wrap="square" rtlCol="0">
              <a:spAutoFit/>
            </a:bodyPr>
            <a:lstStyle/>
            <a:p>
              <a:r>
                <a:rPr lang="en-US" sz="2800" b="1" dirty="0">
                  <a:solidFill>
                    <a:srgbClr val="D73F09"/>
                  </a:solidFill>
                </a:rPr>
                <a:t>?</a:t>
              </a:r>
            </a:p>
          </p:txBody>
        </p:sp>
      </p:grpSp>
      <p:sp>
        <p:nvSpPr>
          <p:cNvPr id="40" name="TextBox 39">
            <a:extLst>
              <a:ext uri="{FF2B5EF4-FFF2-40B4-BE49-F238E27FC236}">
                <a16:creationId xmlns:a16="http://schemas.microsoft.com/office/drawing/2014/main" id="{5A1E3285-7BDB-1744-89B4-626F0EBB204C}"/>
              </a:ext>
            </a:extLst>
          </p:cNvPr>
          <p:cNvSpPr txBox="1"/>
          <p:nvPr/>
        </p:nvSpPr>
        <p:spPr>
          <a:xfrm>
            <a:off x="4144823" y="3138628"/>
            <a:ext cx="398189" cy="523220"/>
          </a:xfrm>
          <a:prstGeom prst="rect">
            <a:avLst/>
          </a:prstGeom>
          <a:noFill/>
          <a:ln>
            <a:noFill/>
          </a:ln>
        </p:spPr>
        <p:txBody>
          <a:bodyPr wrap="square" rtlCol="0">
            <a:spAutoFit/>
          </a:bodyPr>
          <a:lstStyle/>
          <a:p>
            <a:r>
              <a:rPr lang="en-US" sz="2800" b="1" dirty="0">
                <a:solidFill>
                  <a:srgbClr val="D73F09"/>
                </a:solidFill>
              </a:rPr>
              <a:t>?</a:t>
            </a:r>
          </a:p>
        </p:txBody>
      </p:sp>
      <p:sp>
        <p:nvSpPr>
          <p:cNvPr id="41" name="TextBox 40">
            <a:extLst>
              <a:ext uri="{FF2B5EF4-FFF2-40B4-BE49-F238E27FC236}">
                <a16:creationId xmlns:a16="http://schemas.microsoft.com/office/drawing/2014/main" id="{A3791990-3328-D040-A675-0101A29F0A7A}"/>
              </a:ext>
            </a:extLst>
          </p:cNvPr>
          <p:cNvSpPr txBox="1"/>
          <p:nvPr/>
        </p:nvSpPr>
        <p:spPr>
          <a:xfrm>
            <a:off x="7637142" y="3023450"/>
            <a:ext cx="398189" cy="523220"/>
          </a:xfrm>
          <a:prstGeom prst="rect">
            <a:avLst/>
          </a:prstGeom>
          <a:noFill/>
          <a:ln>
            <a:noFill/>
          </a:ln>
        </p:spPr>
        <p:txBody>
          <a:bodyPr wrap="square" rtlCol="0">
            <a:spAutoFit/>
          </a:bodyPr>
          <a:lstStyle/>
          <a:p>
            <a:r>
              <a:rPr lang="en-US" sz="2800" b="1" dirty="0">
                <a:solidFill>
                  <a:srgbClr val="D73F09"/>
                </a:solidFill>
              </a:rPr>
              <a:t>?</a:t>
            </a:r>
          </a:p>
        </p:txBody>
      </p:sp>
    </p:spTree>
    <p:extLst>
      <p:ext uri="{BB962C8B-B14F-4D97-AF65-F5344CB8AC3E}">
        <p14:creationId xmlns:p14="http://schemas.microsoft.com/office/powerpoint/2010/main" val="88275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DE1D-7ACC-2644-9D3B-628A2B37D1F5}"/>
              </a:ext>
            </a:extLst>
          </p:cNvPr>
          <p:cNvSpPr>
            <a:spLocks noGrp="1"/>
          </p:cNvSpPr>
          <p:nvPr>
            <p:ph type="title"/>
          </p:nvPr>
        </p:nvSpPr>
        <p:spPr/>
        <p:txBody>
          <a:bodyPr>
            <a:normAutofit/>
          </a:bodyPr>
          <a:lstStyle/>
          <a:p>
            <a:r>
              <a:rPr lang="en-US" sz="3600" dirty="0"/>
              <a:t>Experimental Design</a:t>
            </a:r>
          </a:p>
        </p:txBody>
      </p:sp>
      <p:sp>
        <p:nvSpPr>
          <p:cNvPr id="3" name="Slide Number Placeholder 2">
            <a:extLst>
              <a:ext uri="{FF2B5EF4-FFF2-40B4-BE49-F238E27FC236}">
                <a16:creationId xmlns:a16="http://schemas.microsoft.com/office/drawing/2014/main" id="{A3360E59-9A24-BD48-B58C-DBAB0BE5A3CA}"/>
              </a:ext>
            </a:extLst>
          </p:cNvPr>
          <p:cNvSpPr>
            <a:spLocks noGrp="1"/>
          </p:cNvSpPr>
          <p:nvPr>
            <p:ph type="sldNum" sz="quarter" idx="12"/>
          </p:nvPr>
        </p:nvSpPr>
        <p:spPr/>
        <p:txBody>
          <a:bodyPr/>
          <a:lstStyle/>
          <a:p>
            <a:fld id="{BAB9E952-1D86-BC49-A207-68037A4A783D}" type="slidenum">
              <a:rPr lang="en-US" smtClean="0"/>
              <a:t>13</a:t>
            </a:fld>
            <a:endParaRPr lang="en-US"/>
          </a:p>
        </p:txBody>
      </p:sp>
      <p:pic>
        <p:nvPicPr>
          <p:cNvPr id="5" name="Picture 4">
            <a:extLst>
              <a:ext uri="{FF2B5EF4-FFF2-40B4-BE49-F238E27FC236}">
                <a16:creationId xmlns:a16="http://schemas.microsoft.com/office/drawing/2014/main" id="{77726C90-39E1-BF40-9F6A-4C12FF87EF2A}"/>
              </a:ext>
            </a:extLst>
          </p:cNvPr>
          <p:cNvPicPr>
            <a:picLocks noChangeAspect="1"/>
          </p:cNvPicPr>
          <p:nvPr/>
        </p:nvPicPr>
        <p:blipFill>
          <a:blip r:embed="rId3"/>
          <a:stretch>
            <a:fillRect/>
          </a:stretch>
        </p:blipFill>
        <p:spPr>
          <a:xfrm>
            <a:off x="484031" y="1535903"/>
            <a:ext cx="1485106" cy="727701"/>
          </a:xfrm>
          <a:prstGeom prst="rect">
            <a:avLst/>
          </a:prstGeom>
        </p:spPr>
      </p:pic>
      <p:pic>
        <p:nvPicPr>
          <p:cNvPr id="6" name="Picture 5">
            <a:extLst>
              <a:ext uri="{FF2B5EF4-FFF2-40B4-BE49-F238E27FC236}">
                <a16:creationId xmlns:a16="http://schemas.microsoft.com/office/drawing/2014/main" id="{0CC0F594-4C30-6243-BAEF-4B5CD06314A2}"/>
              </a:ext>
            </a:extLst>
          </p:cNvPr>
          <p:cNvPicPr>
            <a:picLocks noChangeAspect="1"/>
          </p:cNvPicPr>
          <p:nvPr/>
        </p:nvPicPr>
        <p:blipFill>
          <a:blip r:embed="rId4"/>
          <a:stretch>
            <a:fillRect/>
          </a:stretch>
        </p:blipFill>
        <p:spPr>
          <a:xfrm>
            <a:off x="484031" y="2398726"/>
            <a:ext cx="1485104" cy="727702"/>
          </a:xfrm>
          <a:prstGeom prst="rect">
            <a:avLst/>
          </a:prstGeom>
        </p:spPr>
      </p:pic>
      <p:pic>
        <p:nvPicPr>
          <p:cNvPr id="7" name="Picture 6">
            <a:extLst>
              <a:ext uri="{FF2B5EF4-FFF2-40B4-BE49-F238E27FC236}">
                <a16:creationId xmlns:a16="http://schemas.microsoft.com/office/drawing/2014/main" id="{47A4C51F-7CE9-4142-A2C1-1EE1888AB501}"/>
              </a:ext>
            </a:extLst>
          </p:cNvPr>
          <p:cNvPicPr>
            <a:picLocks noChangeAspect="1"/>
          </p:cNvPicPr>
          <p:nvPr/>
        </p:nvPicPr>
        <p:blipFill>
          <a:blip r:embed="rId5"/>
          <a:stretch>
            <a:fillRect/>
          </a:stretch>
        </p:blipFill>
        <p:spPr>
          <a:xfrm>
            <a:off x="484031" y="3261550"/>
            <a:ext cx="1485104" cy="727701"/>
          </a:xfrm>
          <a:prstGeom prst="rect">
            <a:avLst/>
          </a:prstGeom>
        </p:spPr>
      </p:pic>
      <p:pic>
        <p:nvPicPr>
          <p:cNvPr id="11" name="Picture 10">
            <a:extLst>
              <a:ext uri="{FF2B5EF4-FFF2-40B4-BE49-F238E27FC236}">
                <a16:creationId xmlns:a16="http://schemas.microsoft.com/office/drawing/2014/main" id="{DD4EF531-6FFB-944C-86EA-F0C03A77DD1A}"/>
              </a:ext>
            </a:extLst>
          </p:cNvPr>
          <p:cNvPicPr>
            <a:picLocks noChangeAspect="1"/>
          </p:cNvPicPr>
          <p:nvPr/>
        </p:nvPicPr>
        <p:blipFill>
          <a:blip r:embed="rId6"/>
          <a:stretch>
            <a:fillRect/>
          </a:stretch>
        </p:blipFill>
        <p:spPr>
          <a:xfrm>
            <a:off x="484031" y="4124373"/>
            <a:ext cx="1485104" cy="727701"/>
          </a:xfrm>
          <a:prstGeom prst="rect">
            <a:avLst/>
          </a:prstGeom>
        </p:spPr>
      </p:pic>
      <p:sp>
        <p:nvSpPr>
          <p:cNvPr id="16" name="Right Arrow 15">
            <a:extLst>
              <a:ext uri="{FF2B5EF4-FFF2-40B4-BE49-F238E27FC236}">
                <a16:creationId xmlns:a16="http://schemas.microsoft.com/office/drawing/2014/main" id="{00A55901-F4B6-614E-913B-A431D91F4FDC}"/>
              </a:ext>
            </a:extLst>
          </p:cNvPr>
          <p:cNvSpPr/>
          <p:nvPr/>
        </p:nvSpPr>
        <p:spPr>
          <a:xfrm>
            <a:off x="2316521" y="2931540"/>
            <a:ext cx="947448" cy="646331"/>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36F444-1592-7F49-99F1-A696633F8FFF}"/>
              </a:ext>
            </a:extLst>
          </p:cNvPr>
          <p:cNvSpPr/>
          <p:nvPr/>
        </p:nvSpPr>
        <p:spPr>
          <a:xfrm>
            <a:off x="6393981" y="2603054"/>
            <a:ext cx="1089426" cy="1446550"/>
          </a:xfrm>
          <a:prstGeom prst="rect">
            <a:avLst/>
          </a:prstGeom>
        </p:spPr>
        <p:txBody>
          <a:bodyPr wrap="square">
            <a:spAutoFit/>
          </a:bodyPr>
          <a:lstStyle/>
          <a:p>
            <a:pPr algn="ctr"/>
            <a:r>
              <a:rPr lang="en-US" sz="8800" dirty="0"/>
              <a:t>💩</a:t>
            </a:r>
            <a:endParaRPr lang="en-US" sz="13800" dirty="0"/>
          </a:p>
        </p:txBody>
      </p:sp>
      <p:grpSp>
        <p:nvGrpSpPr>
          <p:cNvPr id="80" name="Group 79">
            <a:extLst>
              <a:ext uri="{FF2B5EF4-FFF2-40B4-BE49-F238E27FC236}">
                <a16:creationId xmlns:a16="http://schemas.microsoft.com/office/drawing/2014/main" id="{30169FB4-B152-7C43-8495-A9AB1C6DEC32}"/>
              </a:ext>
            </a:extLst>
          </p:cNvPr>
          <p:cNvGrpSpPr/>
          <p:nvPr/>
        </p:nvGrpSpPr>
        <p:grpSpPr>
          <a:xfrm>
            <a:off x="3627565" y="1870804"/>
            <a:ext cx="1201733" cy="2324449"/>
            <a:chOff x="3123496" y="1899753"/>
            <a:chExt cx="1201733" cy="2324449"/>
          </a:xfrm>
        </p:grpSpPr>
        <p:sp>
          <p:nvSpPr>
            <p:cNvPr id="53" name="&quot;No&quot; Symbol 52">
              <a:extLst>
                <a:ext uri="{FF2B5EF4-FFF2-40B4-BE49-F238E27FC236}">
                  <a16:creationId xmlns:a16="http://schemas.microsoft.com/office/drawing/2014/main" id="{B69A5B7F-A1C8-6C47-BE16-0067E2F5A244}"/>
                </a:ext>
              </a:extLst>
            </p:cNvPr>
            <p:cNvSpPr/>
            <p:nvPr/>
          </p:nvSpPr>
          <p:spPr>
            <a:xfrm>
              <a:off x="3224363" y="3316694"/>
              <a:ext cx="907508" cy="907508"/>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Graphic 53" descr="Germ with solid fill">
              <a:extLst>
                <a:ext uri="{FF2B5EF4-FFF2-40B4-BE49-F238E27FC236}">
                  <a16:creationId xmlns:a16="http://schemas.microsoft.com/office/drawing/2014/main" id="{FC969805-FA32-9B4B-8E0B-92778C0621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3496" y="1899753"/>
              <a:ext cx="1201733" cy="1201733"/>
            </a:xfrm>
            <a:prstGeom prst="rect">
              <a:avLst/>
            </a:prstGeom>
          </p:spPr>
        </p:pic>
      </p:grpSp>
      <p:sp>
        <p:nvSpPr>
          <p:cNvPr id="55" name="Right Arrow 54">
            <a:extLst>
              <a:ext uri="{FF2B5EF4-FFF2-40B4-BE49-F238E27FC236}">
                <a16:creationId xmlns:a16="http://schemas.microsoft.com/office/drawing/2014/main" id="{560A952E-E61E-0D4E-BC2D-3CFBDAD6BBCD}"/>
              </a:ext>
            </a:extLst>
          </p:cNvPr>
          <p:cNvSpPr/>
          <p:nvPr/>
        </p:nvSpPr>
        <p:spPr>
          <a:xfrm>
            <a:off x="484030" y="4987196"/>
            <a:ext cx="2346367" cy="608460"/>
          </a:xfrm>
          <a:prstGeom prst="rightArrow">
            <a:avLst/>
          </a:prstGeom>
          <a:solidFill>
            <a:srgbClr val="FF38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56" name="TextBox 55">
            <a:extLst>
              <a:ext uri="{FF2B5EF4-FFF2-40B4-BE49-F238E27FC236}">
                <a16:creationId xmlns:a16="http://schemas.microsoft.com/office/drawing/2014/main" id="{4A4E8AF2-E9A3-B640-AA94-CDABF163822A}"/>
              </a:ext>
            </a:extLst>
          </p:cNvPr>
          <p:cNvSpPr txBox="1"/>
          <p:nvPr/>
        </p:nvSpPr>
        <p:spPr>
          <a:xfrm>
            <a:off x="85997" y="5438123"/>
            <a:ext cx="2628787" cy="707886"/>
          </a:xfrm>
          <a:prstGeom prst="rect">
            <a:avLst/>
          </a:prstGeom>
          <a:noFill/>
        </p:spPr>
        <p:txBody>
          <a:bodyPr wrap="square" rtlCol="0">
            <a:spAutoFit/>
          </a:bodyPr>
          <a:lstStyle/>
          <a:p>
            <a:pPr algn="ctr"/>
            <a:r>
              <a:rPr lang="en-US" sz="2000" dirty="0">
                <a:solidFill>
                  <a:sysClr val="windowText" lastClr="000000"/>
                </a:solidFill>
              </a:rPr>
              <a:t>Grown to adulthood (120 </a:t>
            </a:r>
            <a:r>
              <a:rPr lang="en-US" sz="2000" dirty="0" err="1">
                <a:solidFill>
                  <a:sysClr val="windowText" lastClr="000000"/>
                </a:solidFill>
              </a:rPr>
              <a:t>dpf</a:t>
            </a:r>
            <a:r>
              <a:rPr lang="en-US" sz="2000" dirty="0">
                <a:solidFill>
                  <a:sysClr val="windowText" lastClr="000000"/>
                </a:solidFill>
              </a:rPr>
              <a:t>)</a:t>
            </a:r>
          </a:p>
        </p:txBody>
      </p:sp>
      <p:sp>
        <p:nvSpPr>
          <p:cNvPr id="57" name="Right Arrow 56">
            <a:extLst>
              <a:ext uri="{FF2B5EF4-FFF2-40B4-BE49-F238E27FC236}">
                <a16:creationId xmlns:a16="http://schemas.microsoft.com/office/drawing/2014/main" id="{AB3474BE-87C1-1B43-AB85-4E499B4C5AC9}"/>
              </a:ext>
            </a:extLst>
          </p:cNvPr>
          <p:cNvSpPr/>
          <p:nvPr/>
        </p:nvSpPr>
        <p:spPr>
          <a:xfrm>
            <a:off x="2906517" y="4987196"/>
            <a:ext cx="2821621" cy="608460"/>
          </a:xfrm>
          <a:prstGeom prst="rightArrow">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58" name="TextBox 57">
            <a:extLst>
              <a:ext uri="{FF2B5EF4-FFF2-40B4-BE49-F238E27FC236}">
                <a16:creationId xmlns:a16="http://schemas.microsoft.com/office/drawing/2014/main" id="{8DACD1E2-4425-DD49-AA3F-CB1E17461D39}"/>
              </a:ext>
            </a:extLst>
          </p:cNvPr>
          <p:cNvSpPr txBox="1"/>
          <p:nvPr/>
        </p:nvSpPr>
        <p:spPr>
          <a:xfrm>
            <a:off x="2669834" y="5438123"/>
            <a:ext cx="3058304" cy="1015663"/>
          </a:xfrm>
          <a:prstGeom prst="rect">
            <a:avLst/>
          </a:prstGeom>
          <a:noFill/>
        </p:spPr>
        <p:txBody>
          <a:bodyPr wrap="square" rtlCol="0">
            <a:spAutoFit/>
          </a:bodyPr>
          <a:lstStyle/>
          <a:p>
            <a:pPr algn="ctr"/>
            <a:r>
              <a:rPr lang="en-US" sz="2000" dirty="0">
                <a:solidFill>
                  <a:sysClr val="windowText" lastClr="000000"/>
                </a:solidFill>
              </a:rPr>
              <a:t>Exposed to </a:t>
            </a:r>
            <a:r>
              <a:rPr lang="en-US" sz="2000" i="1" dirty="0">
                <a:solidFill>
                  <a:sysClr val="windowText" lastClr="000000"/>
                </a:solidFill>
              </a:rPr>
              <a:t>Pseudocapillaria tomentosa</a:t>
            </a:r>
          </a:p>
          <a:p>
            <a:pPr algn="ctr"/>
            <a:r>
              <a:rPr lang="en-US" sz="2000" dirty="0">
                <a:solidFill>
                  <a:sysClr val="windowText" lastClr="000000"/>
                </a:solidFill>
              </a:rPr>
              <a:t>(120 </a:t>
            </a:r>
            <a:r>
              <a:rPr lang="en-US" sz="2000" dirty="0" err="1">
                <a:solidFill>
                  <a:sysClr val="windowText" lastClr="000000"/>
                </a:solidFill>
              </a:rPr>
              <a:t>dpf</a:t>
            </a:r>
            <a:r>
              <a:rPr lang="en-US" sz="2000" dirty="0">
                <a:solidFill>
                  <a:sysClr val="windowText" lastClr="000000"/>
                </a:solidFill>
              </a:rPr>
              <a:t>)</a:t>
            </a:r>
          </a:p>
        </p:txBody>
      </p:sp>
      <p:sp>
        <p:nvSpPr>
          <p:cNvPr id="60" name="Right Arrow 59">
            <a:extLst>
              <a:ext uri="{FF2B5EF4-FFF2-40B4-BE49-F238E27FC236}">
                <a16:creationId xmlns:a16="http://schemas.microsoft.com/office/drawing/2014/main" id="{99CCD568-13AF-D448-89AC-7CD67AE5633D}"/>
              </a:ext>
            </a:extLst>
          </p:cNvPr>
          <p:cNvSpPr/>
          <p:nvPr/>
        </p:nvSpPr>
        <p:spPr>
          <a:xfrm>
            <a:off x="5934368" y="4947853"/>
            <a:ext cx="1859657" cy="608460"/>
          </a:xfrm>
          <a:prstGeom prst="rightArrow">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61" name="TextBox 60">
            <a:extLst>
              <a:ext uri="{FF2B5EF4-FFF2-40B4-BE49-F238E27FC236}">
                <a16:creationId xmlns:a16="http://schemas.microsoft.com/office/drawing/2014/main" id="{55BB996D-BE17-174F-A63A-7E96C8EFAB17}"/>
              </a:ext>
            </a:extLst>
          </p:cNvPr>
          <p:cNvSpPr txBox="1"/>
          <p:nvPr/>
        </p:nvSpPr>
        <p:spPr>
          <a:xfrm>
            <a:off x="5423066" y="5417536"/>
            <a:ext cx="3058304" cy="1015663"/>
          </a:xfrm>
          <a:prstGeom prst="rect">
            <a:avLst/>
          </a:prstGeom>
          <a:noFill/>
        </p:spPr>
        <p:txBody>
          <a:bodyPr wrap="square" rtlCol="0">
            <a:spAutoFit/>
          </a:bodyPr>
          <a:lstStyle/>
          <a:p>
            <a:pPr algn="ctr"/>
            <a:r>
              <a:rPr lang="en-US" sz="2000" dirty="0">
                <a:solidFill>
                  <a:sysClr val="windowText" lastClr="000000"/>
                </a:solidFill>
              </a:rPr>
              <a:t>Stool samples</a:t>
            </a:r>
            <a:endParaRPr lang="en-US" sz="2000" i="1" dirty="0">
              <a:solidFill>
                <a:sysClr val="windowText" lastClr="000000"/>
              </a:solidFill>
            </a:endParaRPr>
          </a:p>
          <a:p>
            <a:pPr algn="ctr"/>
            <a:r>
              <a:rPr lang="en-US" sz="2000" dirty="0">
                <a:solidFill>
                  <a:sysClr val="windowText" lastClr="000000"/>
                </a:solidFill>
              </a:rPr>
              <a:t>(155 &amp; 170 </a:t>
            </a:r>
            <a:r>
              <a:rPr lang="en-US" sz="2000" dirty="0" err="1">
                <a:solidFill>
                  <a:sysClr val="windowText" lastClr="000000"/>
                </a:solidFill>
              </a:rPr>
              <a:t>dpf</a:t>
            </a:r>
            <a:r>
              <a:rPr lang="en-US" sz="2000" dirty="0">
                <a:solidFill>
                  <a:sysClr val="windowText" lastClr="000000"/>
                </a:solidFill>
              </a:rPr>
              <a:t>)</a:t>
            </a:r>
          </a:p>
          <a:p>
            <a:pPr algn="ctr"/>
            <a:r>
              <a:rPr lang="en-US" sz="2000" dirty="0">
                <a:solidFill>
                  <a:sysClr val="windowText" lastClr="000000"/>
                </a:solidFill>
              </a:rPr>
              <a:t>(</a:t>
            </a:r>
            <a:r>
              <a:rPr lang="en-US" sz="2000" b="1" dirty="0">
                <a:solidFill>
                  <a:sysClr val="windowText" lastClr="000000"/>
                </a:solidFill>
              </a:rPr>
              <a:t>31 &amp; 44 </a:t>
            </a:r>
            <a:r>
              <a:rPr lang="en-US" sz="2000" b="1" dirty="0" err="1">
                <a:solidFill>
                  <a:sysClr val="windowText" lastClr="000000"/>
                </a:solidFill>
              </a:rPr>
              <a:t>dpe</a:t>
            </a:r>
            <a:r>
              <a:rPr lang="en-US" sz="2000" dirty="0">
                <a:solidFill>
                  <a:sysClr val="windowText" lastClr="000000"/>
                </a:solidFill>
              </a:rPr>
              <a:t>)</a:t>
            </a:r>
          </a:p>
        </p:txBody>
      </p:sp>
      <p:grpSp>
        <p:nvGrpSpPr>
          <p:cNvPr id="73" name="Group 72">
            <a:extLst>
              <a:ext uri="{FF2B5EF4-FFF2-40B4-BE49-F238E27FC236}">
                <a16:creationId xmlns:a16="http://schemas.microsoft.com/office/drawing/2014/main" id="{50833602-E19E-B84A-BFEE-4CC40C7F5295}"/>
              </a:ext>
            </a:extLst>
          </p:cNvPr>
          <p:cNvGrpSpPr/>
          <p:nvPr/>
        </p:nvGrpSpPr>
        <p:grpSpPr>
          <a:xfrm>
            <a:off x="9470852" y="4945864"/>
            <a:ext cx="2507866" cy="1273557"/>
            <a:chOff x="9450079" y="4986915"/>
            <a:chExt cx="2507866" cy="1273557"/>
          </a:xfrm>
        </p:grpSpPr>
        <p:sp>
          <p:nvSpPr>
            <p:cNvPr id="78" name="Right Arrow 77">
              <a:extLst>
                <a:ext uri="{FF2B5EF4-FFF2-40B4-BE49-F238E27FC236}">
                  <a16:creationId xmlns:a16="http://schemas.microsoft.com/office/drawing/2014/main" id="{1E676088-0DE2-2442-8CEA-EFF9FEBB3999}"/>
                </a:ext>
              </a:extLst>
            </p:cNvPr>
            <p:cNvSpPr/>
            <p:nvPr/>
          </p:nvSpPr>
          <p:spPr>
            <a:xfrm>
              <a:off x="9891830" y="4986915"/>
              <a:ext cx="1906717" cy="649792"/>
            </a:xfrm>
            <a:prstGeom prst="rightArrow">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79" name="TextBox 78">
              <a:extLst>
                <a:ext uri="{FF2B5EF4-FFF2-40B4-BE49-F238E27FC236}">
                  <a16:creationId xmlns:a16="http://schemas.microsoft.com/office/drawing/2014/main" id="{670DBCBB-B958-9A47-990A-58DE8642C6D1}"/>
                </a:ext>
              </a:extLst>
            </p:cNvPr>
            <p:cNvSpPr txBox="1"/>
            <p:nvPr/>
          </p:nvSpPr>
          <p:spPr>
            <a:xfrm>
              <a:off x="9450079" y="5552586"/>
              <a:ext cx="2507866" cy="707886"/>
            </a:xfrm>
            <a:prstGeom prst="rect">
              <a:avLst/>
            </a:prstGeom>
            <a:noFill/>
          </p:spPr>
          <p:txBody>
            <a:bodyPr wrap="square" rtlCol="0">
              <a:spAutoFit/>
            </a:bodyPr>
            <a:lstStyle/>
            <a:p>
              <a:pPr algn="ctr"/>
              <a:r>
                <a:rPr lang="en-US" sz="2000" dirty="0">
                  <a:solidFill>
                    <a:sysClr val="windowText" lastClr="000000"/>
                  </a:solidFill>
                </a:rPr>
                <a:t>Microbiome </a:t>
              </a:r>
            </a:p>
            <a:p>
              <a:pPr algn="ctr"/>
              <a:r>
                <a:rPr lang="en-US" sz="2000" dirty="0">
                  <a:solidFill>
                    <a:sysClr val="windowText" lastClr="000000"/>
                  </a:solidFill>
                </a:rPr>
                <a:t>analyses</a:t>
              </a:r>
            </a:p>
          </p:txBody>
        </p:sp>
      </p:grpSp>
      <p:sp>
        <p:nvSpPr>
          <p:cNvPr id="81" name="Right Arrow 80">
            <a:extLst>
              <a:ext uri="{FF2B5EF4-FFF2-40B4-BE49-F238E27FC236}">
                <a16:creationId xmlns:a16="http://schemas.microsoft.com/office/drawing/2014/main" id="{A129A15A-B2C8-6043-8223-3A0E1F39DF5A}"/>
              </a:ext>
            </a:extLst>
          </p:cNvPr>
          <p:cNvSpPr/>
          <p:nvPr/>
        </p:nvSpPr>
        <p:spPr>
          <a:xfrm>
            <a:off x="5163448" y="2986879"/>
            <a:ext cx="947448" cy="646331"/>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descr="MiSeq System | Focused power for targeted gene and small genome sequencing">
            <a:extLst>
              <a:ext uri="{FF2B5EF4-FFF2-40B4-BE49-F238E27FC236}">
                <a16:creationId xmlns:a16="http://schemas.microsoft.com/office/drawing/2014/main" id="{87BDE828-4C78-A247-B79A-CEF2E954DA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0757" y="2660340"/>
            <a:ext cx="1584974" cy="1188730"/>
          </a:xfrm>
          <a:prstGeom prst="rect">
            <a:avLst/>
          </a:prstGeom>
          <a:noFill/>
          <a:extLst>
            <a:ext uri="{909E8E84-426E-40DD-AFC4-6F175D3DCCD1}">
              <a14:hiddenFill xmlns:a14="http://schemas.microsoft.com/office/drawing/2010/main">
                <a:solidFill>
                  <a:srgbClr val="FFFFFF"/>
                </a:solidFill>
              </a14:hiddenFill>
            </a:ext>
          </a:extLst>
        </p:spPr>
      </p:pic>
      <p:sp>
        <p:nvSpPr>
          <p:cNvPr id="84" name="Right Arrow 83">
            <a:extLst>
              <a:ext uri="{FF2B5EF4-FFF2-40B4-BE49-F238E27FC236}">
                <a16:creationId xmlns:a16="http://schemas.microsoft.com/office/drawing/2014/main" id="{C1426177-46D9-AC4B-95EE-FCBCDEA1E3D6}"/>
              </a:ext>
            </a:extLst>
          </p:cNvPr>
          <p:cNvSpPr/>
          <p:nvPr/>
        </p:nvSpPr>
        <p:spPr>
          <a:xfrm>
            <a:off x="8082705" y="4945864"/>
            <a:ext cx="1676827" cy="608460"/>
          </a:xfrm>
          <a:prstGeom prst="rightArrow">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85" name="TextBox 84">
            <a:extLst>
              <a:ext uri="{FF2B5EF4-FFF2-40B4-BE49-F238E27FC236}">
                <a16:creationId xmlns:a16="http://schemas.microsoft.com/office/drawing/2014/main" id="{076BA269-7B51-EE42-BD67-C848B4838C86}"/>
              </a:ext>
            </a:extLst>
          </p:cNvPr>
          <p:cNvSpPr txBox="1"/>
          <p:nvPr/>
        </p:nvSpPr>
        <p:spPr>
          <a:xfrm>
            <a:off x="8082705" y="5411398"/>
            <a:ext cx="1388147" cy="707886"/>
          </a:xfrm>
          <a:prstGeom prst="rect">
            <a:avLst/>
          </a:prstGeom>
          <a:noFill/>
        </p:spPr>
        <p:txBody>
          <a:bodyPr wrap="square" rtlCol="0">
            <a:spAutoFit/>
          </a:bodyPr>
          <a:lstStyle/>
          <a:p>
            <a:pPr algn="ctr"/>
            <a:r>
              <a:rPr lang="en-US" sz="2000" dirty="0">
                <a:solidFill>
                  <a:sysClr val="windowText" lastClr="000000"/>
                </a:solidFill>
              </a:rPr>
              <a:t>16S sequencing</a:t>
            </a:r>
          </a:p>
        </p:txBody>
      </p:sp>
      <p:pic>
        <p:nvPicPr>
          <p:cNvPr id="86" name="Picture 4">
            <a:extLst>
              <a:ext uri="{FF2B5EF4-FFF2-40B4-BE49-F238E27FC236}">
                <a16:creationId xmlns:a16="http://schemas.microsoft.com/office/drawing/2014/main" id="{338B245C-377B-764E-A108-A3DB57F478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3677" y="1649354"/>
            <a:ext cx="1337525" cy="133752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E9A429AD-2C54-E748-9C3E-7560753A0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676" y="3145774"/>
            <a:ext cx="1337525" cy="1337525"/>
          </a:xfrm>
          <a:prstGeom prst="rect">
            <a:avLst/>
          </a:prstGeom>
          <a:noFill/>
          <a:extLst>
            <a:ext uri="{909E8E84-426E-40DD-AFC4-6F175D3DCCD1}">
              <a14:hiddenFill xmlns:a14="http://schemas.microsoft.com/office/drawing/2010/main">
                <a:solidFill>
                  <a:srgbClr val="FFFFFF"/>
                </a:solidFill>
              </a14:hiddenFill>
            </a:ext>
          </a:extLst>
        </p:spPr>
      </p:pic>
      <p:sp>
        <p:nvSpPr>
          <p:cNvPr id="88" name="Right Arrow 87">
            <a:extLst>
              <a:ext uri="{FF2B5EF4-FFF2-40B4-BE49-F238E27FC236}">
                <a16:creationId xmlns:a16="http://schemas.microsoft.com/office/drawing/2014/main" id="{648C35A6-AFB8-CC4E-87DD-D1AD04B96CDD}"/>
              </a:ext>
            </a:extLst>
          </p:cNvPr>
          <p:cNvSpPr/>
          <p:nvPr/>
        </p:nvSpPr>
        <p:spPr>
          <a:xfrm>
            <a:off x="9759532" y="2844609"/>
            <a:ext cx="500344" cy="608460"/>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D116644E-BC54-074C-92DD-3E155ED9DF97}"/>
              </a:ext>
            </a:extLst>
          </p:cNvPr>
          <p:cNvSpPr/>
          <p:nvPr/>
        </p:nvSpPr>
        <p:spPr>
          <a:xfrm>
            <a:off x="7545191" y="2931540"/>
            <a:ext cx="500344" cy="608460"/>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6589E80-5FE8-7B4A-92CC-08A5F76F580E}"/>
              </a:ext>
            </a:extLst>
          </p:cNvPr>
          <p:cNvSpPr txBox="1"/>
          <p:nvPr/>
        </p:nvSpPr>
        <p:spPr>
          <a:xfrm>
            <a:off x="484030" y="1870804"/>
            <a:ext cx="672108" cy="369332"/>
          </a:xfrm>
          <a:prstGeom prst="rect">
            <a:avLst/>
          </a:prstGeom>
          <a:noFill/>
        </p:spPr>
        <p:txBody>
          <a:bodyPr wrap="square" rtlCol="0">
            <a:spAutoFit/>
          </a:bodyPr>
          <a:lstStyle/>
          <a:p>
            <a:r>
              <a:rPr lang="en-US" dirty="0"/>
              <a:t>5D</a:t>
            </a:r>
          </a:p>
        </p:txBody>
      </p:sp>
      <p:sp>
        <p:nvSpPr>
          <p:cNvPr id="91" name="TextBox 90">
            <a:extLst>
              <a:ext uri="{FF2B5EF4-FFF2-40B4-BE49-F238E27FC236}">
                <a16:creationId xmlns:a16="http://schemas.microsoft.com/office/drawing/2014/main" id="{8AE89762-09AB-104F-B2F4-4A3B262A00B1}"/>
              </a:ext>
            </a:extLst>
          </p:cNvPr>
          <p:cNvSpPr txBox="1"/>
          <p:nvPr/>
        </p:nvSpPr>
        <p:spPr>
          <a:xfrm>
            <a:off x="484030" y="3704468"/>
            <a:ext cx="947448" cy="369332"/>
          </a:xfrm>
          <a:prstGeom prst="rect">
            <a:avLst/>
          </a:prstGeom>
          <a:noFill/>
        </p:spPr>
        <p:txBody>
          <a:bodyPr wrap="square" rtlCol="0">
            <a:spAutoFit/>
          </a:bodyPr>
          <a:lstStyle/>
          <a:p>
            <a:r>
              <a:rPr lang="en-US" dirty="0"/>
              <a:t>Casper</a:t>
            </a:r>
          </a:p>
        </p:txBody>
      </p:sp>
      <p:sp>
        <p:nvSpPr>
          <p:cNvPr id="92" name="TextBox 91">
            <a:extLst>
              <a:ext uri="{FF2B5EF4-FFF2-40B4-BE49-F238E27FC236}">
                <a16:creationId xmlns:a16="http://schemas.microsoft.com/office/drawing/2014/main" id="{DC91E511-00CA-5B44-918E-646E4FCC0CBF}"/>
              </a:ext>
            </a:extLst>
          </p:cNvPr>
          <p:cNvSpPr txBox="1"/>
          <p:nvPr/>
        </p:nvSpPr>
        <p:spPr>
          <a:xfrm>
            <a:off x="484030" y="2864551"/>
            <a:ext cx="672108" cy="369332"/>
          </a:xfrm>
          <a:prstGeom prst="rect">
            <a:avLst/>
          </a:prstGeom>
          <a:noFill/>
        </p:spPr>
        <p:txBody>
          <a:bodyPr wrap="square" rtlCol="0">
            <a:spAutoFit/>
          </a:bodyPr>
          <a:lstStyle/>
          <a:p>
            <a:r>
              <a:rPr lang="en-US" dirty="0"/>
              <a:t>AB</a:t>
            </a:r>
          </a:p>
        </p:txBody>
      </p:sp>
      <p:sp>
        <p:nvSpPr>
          <p:cNvPr id="93" name="TextBox 92">
            <a:extLst>
              <a:ext uri="{FF2B5EF4-FFF2-40B4-BE49-F238E27FC236}">
                <a16:creationId xmlns:a16="http://schemas.microsoft.com/office/drawing/2014/main" id="{6B0FCC63-E114-F84E-B8F9-815DA24E0E08}"/>
              </a:ext>
            </a:extLst>
          </p:cNvPr>
          <p:cNvSpPr txBox="1"/>
          <p:nvPr/>
        </p:nvSpPr>
        <p:spPr>
          <a:xfrm>
            <a:off x="484030" y="4509506"/>
            <a:ext cx="672108" cy="369332"/>
          </a:xfrm>
          <a:prstGeom prst="rect">
            <a:avLst/>
          </a:prstGeom>
          <a:noFill/>
        </p:spPr>
        <p:txBody>
          <a:bodyPr wrap="square" rtlCol="0">
            <a:spAutoFit/>
          </a:bodyPr>
          <a:lstStyle/>
          <a:p>
            <a:r>
              <a:rPr lang="en-US" dirty="0"/>
              <a:t>TU</a:t>
            </a:r>
          </a:p>
        </p:txBody>
      </p:sp>
    </p:spTree>
    <p:extLst>
      <p:ext uri="{BB962C8B-B14F-4D97-AF65-F5344CB8AC3E}">
        <p14:creationId xmlns:p14="http://schemas.microsoft.com/office/powerpoint/2010/main" val="231590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7F8A-2101-8B4B-8E69-3993677992D3}"/>
              </a:ext>
            </a:extLst>
          </p:cNvPr>
          <p:cNvSpPr>
            <a:spLocks noGrp="1"/>
          </p:cNvSpPr>
          <p:nvPr>
            <p:ph type="title"/>
          </p:nvPr>
        </p:nvSpPr>
        <p:spPr/>
        <p:txBody>
          <a:bodyPr>
            <a:normAutofit/>
          </a:bodyPr>
          <a:lstStyle/>
          <a:p>
            <a:r>
              <a:rPr lang="en-US" sz="3600" dirty="0"/>
              <a:t>Bubbles! Unplanned non-protocol induced variation</a:t>
            </a:r>
          </a:p>
        </p:txBody>
      </p:sp>
      <p:sp>
        <p:nvSpPr>
          <p:cNvPr id="3" name="Content Placeholder 2">
            <a:extLst>
              <a:ext uri="{FF2B5EF4-FFF2-40B4-BE49-F238E27FC236}">
                <a16:creationId xmlns:a16="http://schemas.microsoft.com/office/drawing/2014/main" id="{D68260AB-67CD-DE43-905C-D247E675F92B}"/>
              </a:ext>
            </a:extLst>
          </p:cNvPr>
          <p:cNvSpPr>
            <a:spLocks noGrp="1"/>
          </p:cNvSpPr>
          <p:nvPr>
            <p:ph idx="1"/>
          </p:nvPr>
        </p:nvSpPr>
        <p:spPr>
          <a:xfrm>
            <a:off x="838200" y="2061559"/>
            <a:ext cx="6245772" cy="4115403"/>
          </a:xfrm>
        </p:spPr>
        <p:txBody>
          <a:bodyPr/>
          <a:lstStyle/>
          <a:p>
            <a:r>
              <a:rPr lang="en-US" dirty="0"/>
              <a:t>Super-saturation event contaminated results for exposed fish</a:t>
            </a:r>
          </a:p>
          <a:p>
            <a:endParaRPr lang="en-US" dirty="0"/>
          </a:p>
          <a:p>
            <a:r>
              <a:rPr lang="en-US" dirty="0"/>
              <a:t>The rest of the results today will focus on control fish</a:t>
            </a:r>
          </a:p>
        </p:txBody>
      </p:sp>
      <p:sp>
        <p:nvSpPr>
          <p:cNvPr id="4" name="Slide Number Placeholder 3">
            <a:extLst>
              <a:ext uri="{FF2B5EF4-FFF2-40B4-BE49-F238E27FC236}">
                <a16:creationId xmlns:a16="http://schemas.microsoft.com/office/drawing/2014/main" id="{D12976C7-A24E-F84F-91B8-69BC8751809D}"/>
              </a:ext>
            </a:extLst>
          </p:cNvPr>
          <p:cNvSpPr>
            <a:spLocks noGrp="1"/>
          </p:cNvSpPr>
          <p:nvPr>
            <p:ph type="sldNum" sz="quarter" idx="12"/>
          </p:nvPr>
        </p:nvSpPr>
        <p:spPr/>
        <p:txBody>
          <a:bodyPr/>
          <a:lstStyle/>
          <a:p>
            <a:fld id="{BAB9E952-1D86-BC49-A207-68037A4A783D}" type="slidenum">
              <a:rPr lang="en-US" smtClean="0"/>
              <a:t>14</a:t>
            </a:fld>
            <a:endParaRPr lang="en-US"/>
          </a:p>
        </p:txBody>
      </p:sp>
      <p:pic>
        <p:nvPicPr>
          <p:cNvPr id="8198" name="Picture 6" descr="Bubbles Finding Nemo GIF - Bubbles Finding Nemo Excited - Discover &amp; Share  GIFs">
            <a:extLst>
              <a:ext uri="{FF2B5EF4-FFF2-40B4-BE49-F238E27FC236}">
                <a16:creationId xmlns:a16="http://schemas.microsoft.com/office/drawing/2014/main" id="{62440439-90F4-0E45-9408-7A06F3E1E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648" y="2061560"/>
            <a:ext cx="3098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3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7BB8-E51A-ED4B-B143-E65D1C7F0AFB}"/>
              </a:ext>
            </a:extLst>
          </p:cNvPr>
          <p:cNvSpPr>
            <a:spLocks noGrp="1"/>
          </p:cNvSpPr>
          <p:nvPr>
            <p:ph type="title"/>
          </p:nvPr>
        </p:nvSpPr>
        <p:spPr/>
        <p:txBody>
          <a:bodyPr/>
          <a:lstStyle/>
          <a:p>
            <a:r>
              <a:rPr lang="en-US" dirty="0"/>
              <a:t>Strains</a:t>
            </a:r>
          </a:p>
        </p:txBody>
      </p:sp>
      <p:sp>
        <p:nvSpPr>
          <p:cNvPr id="3" name="Slide Number Placeholder 2">
            <a:extLst>
              <a:ext uri="{FF2B5EF4-FFF2-40B4-BE49-F238E27FC236}">
                <a16:creationId xmlns:a16="http://schemas.microsoft.com/office/drawing/2014/main" id="{3072FE03-6DA2-DD47-B401-F4F139743152}"/>
              </a:ext>
            </a:extLst>
          </p:cNvPr>
          <p:cNvSpPr>
            <a:spLocks noGrp="1"/>
          </p:cNvSpPr>
          <p:nvPr>
            <p:ph type="sldNum" sz="quarter" idx="12"/>
          </p:nvPr>
        </p:nvSpPr>
        <p:spPr/>
        <p:txBody>
          <a:bodyPr/>
          <a:lstStyle/>
          <a:p>
            <a:fld id="{BAB9E952-1D86-BC49-A207-68037A4A783D}" type="slidenum">
              <a:rPr lang="en-US" smtClean="0"/>
              <a:t>15</a:t>
            </a:fld>
            <a:endParaRPr lang="en-US"/>
          </a:p>
        </p:txBody>
      </p:sp>
    </p:spTree>
    <p:extLst>
      <p:ext uri="{BB962C8B-B14F-4D97-AF65-F5344CB8AC3E}">
        <p14:creationId xmlns:p14="http://schemas.microsoft.com/office/powerpoint/2010/main" val="3158662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3447-DA1E-664D-ABA4-3055647B75E3}"/>
              </a:ext>
            </a:extLst>
          </p:cNvPr>
          <p:cNvSpPr>
            <a:spLocks noGrp="1"/>
          </p:cNvSpPr>
          <p:nvPr>
            <p:ph type="title"/>
          </p:nvPr>
        </p:nvSpPr>
        <p:spPr/>
        <p:txBody>
          <a:bodyPr/>
          <a:lstStyle/>
          <a:p>
            <a:r>
              <a:rPr lang="en-US" dirty="0"/>
              <a:t>AB has fewer unique taxa, but Casper has more phylogenetically diverse taxa</a:t>
            </a:r>
          </a:p>
        </p:txBody>
      </p:sp>
      <p:pic>
        <p:nvPicPr>
          <p:cNvPr id="1028" name="Picture 4">
            <a:extLst>
              <a:ext uri="{FF2B5EF4-FFF2-40B4-BE49-F238E27FC236}">
                <a16:creationId xmlns:a16="http://schemas.microsoft.com/office/drawing/2014/main" id="{5377406B-443D-B04F-87D8-E8A1224EC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365" y="1493729"/>
            <a:ext cx="4055734" cy="40557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22D8DEE-3616-FA41-BBF2-91FC6BDF9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93729"/>
            <a:ext cx="4055734" cy="40557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D608565-F05C-E649-AFA8-FE6752B86753}"/>
              </a:ext>
            </a:extLst>
          </p:cNvPr>
          <p:cNvSpPr>
            <a:spLocks noGrp="1"/>
          </p:cNvSpPr>
          <p:nvPr>
            <p:ph type="sldNum" sz="quarter" idx="12"/>
          </p:nvPr>
        </p:nvSpPr>
        <p:spPr/>
        <p:txBody>
          <a:bodyPr/>
          <a:lstStyle/>
          <a:p>
            <a:fld id="{BAB9E952-1D86-BC49-A207-68037A4A783D}" type="slidenum">
              <a:rPr lang="en-US" smtClean="0"/>
              <a:t>16</a:t>
            </a:fld>
            <a:endParaRPr lang="en-US"/>
          </a:p>
        </p:txBody>
      </p:sp>
      <p:pic>
        <p:nvPicPr>
          <p:cNvPr id="6" name="Picture 5">
            <a:extLst>
              <a:ext uri="{FF2B5EF4-FFF2-40B4-BE49-F238E27FC236}">
                <a16:creationId xmlns:a16="http://schemas.microsoft.com/office/drawing/2014/main" id="{B6550B56-BDAF-6044-BFBB-DC91D7E212E8}"/>
              </a:ext>
            </a:extLst>
          </p:cNvPr>
          <p:cNvPicPr>
            <a:picLocks noChangeAspect="1"/>
          </p:cNvPicPr>
          <p:nvPr/>
        </p:nvPicPr>
        <p:blipFill>
          <a:blip r:embed="rId4"/>
          <a:stretch>
            <a:fillRect/>
          </a:stretch>
        </p:blipFill>
        <p:spPr>
          <a:xfrm>
            <a:off x="3965028" y="5232607"/>
            <a:ext cx="3733423" cy="1642706"/>
          </a:xfrm>
          <a:prstGeom prst="rect">
            <a:avLst/>
          </a:prstGeom>
        </p:spPr>
      </p:pic>
    </p:spTree>
    <p:extLst>
      <p:ext uri="{BB962C8B-B14F-4D97-AF65-F5344CB8AC3E}">
        <p14:creationId xmlns:p14="http://schemas.microsoft.com/office/powerpoint/2010/main" val="280854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08497-2DC1-024B-A1D7-453355B9F14D}"/>
              </a:ext>
            </a:extLst>
          </p:cNvPr>
          <p:cNvPicPr>
            <a:picLocks noChangeAspect="1"/>
          </p:cNvPicPr>
          <p:nvPr/>
        </p:nvPicPr>
        <p:blipFill>
          <a:blip r:embed="rId2"/>
          <a:stretch>
            <a:fillRect/>
          </a:stretch>
        </p:blipFill>
        <p:spPr>
          <a:xfrm>
            <a:off x="0" y="451945"/>
            <a:ext cx="3644458" cy="1603562"/>
          </a:xfrm>
          <a:prstGeom prst="rect">
            <a:avLst/>
          </a:prstGeom>
        </p:spPr>
      </p:pic>
      <p:sp>
        <p:nvSpPr>
          <p:cNvPr id="2" name="Slide Number Placeholder 1">
            <a:extLst>
              <a:ext uri="{FF2B5EF4-FFF2-40B4-BE49-F238E27FC236}">
                <a16:creationId xmlns:a16="http://schemas.microsoft.com/office/drawing/2014/main" id="{0C0F71F9-B388-804B-9252-1C530811D63C}"/>
              </a:ext>
            </a:extLst>
          </p:cNvPr>
          <p:cNvSpPr>
            <a:spLocks noGrp="1"/>
          </p:cNvSpPr>
          <p:nvPr>
            <p:ph type="sldNum" sz="quarter" idx="12"/>
          </p:nvPr>
        </p:nvSpPr>
        <p:spPr/>
        <p:txBody>
          <a:bodyPr/>
          <a:lstStyle/>
          <a:p>
            <a:fld id="{BAB9E952-1D86-BC49-A207-68037A4A783D}" type="slidenum">
              <a:rPr lang="en-US" smtClean="0"/>
              <a:t>17</a:t>
            </a:fld>
            <a:endParaRPr lang="en-US"/>
          </a:p>
        </p:txBody>
      </p:sp>
      <p:sp>
        <p:nvSpPr>
          <p:cNvPr id="5" name="TextBox 4">
            <a:extLst>
              <a:ext uri="{FF2B5EF4-FFF2-40B4-BE49-F238E27FC236}">
                <a16:creationId xmlns:a16="http://schemas.microsoft.com/office/drawing/2014/main" id="{89CDA256-B716-6049-9905-B66B4F6C7664}"/>
              </a:ext>
            </a:extLst>
          </p:cNvPr>
          <p:cNvSpPr txBox="1"/>
          <p:nvPr/>
        </p:nvSpPr>
        <p:spPr>
          <a:xfrm>
            <a:off x="141890" y="82613"/>
            <a:ext cx="3226676" cy="369332"/>
          </a:xfrm>
          <a:prstGeom prst="rect">
            <a:avLst/>
          </a:prstGeom>
          <a:noFill/>
        </p:spPr>
        <p:txBody>
          <a:bodyPr wrap="square" rtlCol="0">
            <a:spAutoFit/>
          </a:bodyPr>
          <a:lstStyle/>
          <a:p>
            <a:r>
              <a:rPr lang="en-US" dirty="0" err="1"/>
              <a:t>glm</a:t>
            </a:r>
            <a:r>
              <a:rPr lang="en-US" dirty="0"/>
              <a:t>(</a:t>
            </a:r>
            <a:r>
              <a:rPr lang="en-US" dirty="0" err="1"/>
              <a:t>alpha.score</a:t>
            </a:r>
            <a:r>
              <a:rPr lang="en-US" dirty="0"/>
              <a:t> ~ strain)</a:t>
            </a:r>
          </a:p>
        </p:txBody>
      </p:sp>
      <p:grpSp>
        <p:nvGrpSpPr>
          <p:cNvPr id="8" name="Group 7">
            <a:extLst>
              <a:ext uri="{FF2B5EF4-FFF2-40B4-BE49-F238E27FC236}">
                <a16:creationId xmlns:a16="http://schemas.microsoft.com/office/drawing/2014/main" id="{CB492FC8-B8B8-E948-B8E1-E72F4F1130BC}"/>
              </a:ext>
            </a:extLst>
          </p:cNvPr>
          <p:cNvGrpSpPr/>
          <p:nvPr/>
        </p:nvGrpSpPr>
        <p:grpSpPr>
          <a:xfrm>
            <a:off x="7459717" y="82613"/>
            <a:ext cx="4732283" cy="4420804"/>
            <a:chOff x="8016765" y="291020"/>
            <a:chExt cx="3518338" cy="3148722"/>
          </a:xfrm>
        </p:grpSpPr>
        <p:pic>
          <p:nvPicPr>
            <p:cNvPr id="6" name="Picture 5">
              <a:extLst>
                <a:ext uri="{FF2B5EF4-FFF2-40B4-BE49-F238E27FC236}">
                  <a16:creationId xmlns:a16="http://schemas.microsoft.com/office/drawing/2014/main" id="{1F921495-5A1F-1049-A688-D7CF877BB0FA}"/>
                </a:ext>
              </a:extLst>
            </p:cNvPr>
            <p:cNvPicPr>
              <a:picLocks noChangeAspect="1"/>
            </p:cNvPicPr>
            <p:nvPr/>
          </p:nvPicPr>
          <p:blipFill rotWithShape="1">
            <a:blip r:embed="rId3"/>
            <a:srcRect b="88675"/>
            <a:stretch/>
          </p:blipFill>
          <p:spPr>
            <a:xfrm>
              <a:off x="8016765" y="291020"/>
              <a:ext cx="3507828" cy="754774"/>
            </a:xfrm>
            <a:prstGeom prst="rect">
              <a:avLst/>
            </a:prstGeom>
          </p:spPr>
        </p:pic>
        <p:pic>
          <p:nvPicPr>
            <p:cNvPr id="7" name="Picture 6">
              <a:extLst>
                <a:ext uri="{FF2B5EF4-FFF2-40B4-BE49-F238E27FC236}">
                  <a16:creationId xmlns:a16="http://schemas.microsoft.com/office/drawing/2014/main" id="{29DB1C1B-A159-D24A-ABF7-35260850412E}"/>
                </a:ext>
              </a:extLst>
            </p:cNvPr>
            <p:cNvPicPr>
              <a:picLocks noChangeAspect="1"/>
            </p:cNvPicPr>
            <p:nvPr/>
          </p:nvPicPr>
          <p:blipFill rotWithShape="1">
            <a:blip r:embed="rId3"/>
            <a:srcRect t="63079"/>
            <a:stretch/>
          </p:blipFill>
          <p:spPr>
            <a:xfrm>
              <a:off x="8027275" y="979007"/>
              <a:ext cx="3507828" cy="2460735"/>
            </a:xfrm>
            <a:prstGeom prst="rect">
              <a:avLst/>
            </a:prstGeom>
          </p:spPr>
        </p:pic>
      </p:grpSp>
      <p:pic>
        <p:nvPicPr>
          <p:cNvPr id="4" name="Picture 3">
            <a:extLst>
              <a:ext uri="{FF2B5EF4-FFF2-40B4-BE49-F238E27FC236}">
                <a16:creationId xmlns:a16="http://schemas.microsoft.com/office/drawing/2014/main" id="{8E7921DF-0181-E64B-8680-C9ACAC4C81B4}"/>
              </a:ext>
            </a:extLst>
          </p:cNvPr>
          <p:cNvPicPr>
            <a:picLocks noChangeAspect="1"/>
          </p:cNvPicPr>
          <p:nvPr/>
        </p:nvPicPr>
        <p:blipFill rotWithShape="1">
          <a:blip r:embed="rId3"/>
          <a:srcRect r="15327" b="36666"/>
          <a:stretch/>
        </p:blipFill>
        <p:spPr>
          <a:xfrm>
            <a:off x="3596925" y="82613"/>
            <a:ext cx="4138684" cy="5881742"/>
          </a:xfrm>
          <a:prstGeom prst="rect">
            <a:avLst/>
          </a:prstGeom>
        </p:spPr>
      </p:pic>
    </p:spTree>
    <p:extLst>
      <p:ext uri="{BB962C8B-B14F-4D97-AF65-F5344CB8AC3E}">
        <p14:creationId xmlns:p14="http://schemas.microsoft.com/office/powerpoint/2010/main" val="2580058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A7D-B5D3-3F45-87CC-E95A77E1D1BB}"/>
              </a:ext>
            </a:extLst>
          </p:cNvPr>
          <p:cNvSpPr>
            <a:spLocks noGrp="1"/>
          </p:cNvSpPr>
          <p:nvPr>
            <p:ph type="title"/>
          </p:nvPr>
        </p:nvSpPr>
        <p:spPr/>
        <p:txBody>
          <a:bodyPr>
            <a:normAutofit/>
          </a:bodyPr>
          <a:lstStyle/>
          <a:p>
            <a:r>
              <a:rPr lang="en-US" sz="3600" dirty="0"/>
              <a:t>Composition of abundant taxa are more conserved across strains</a:t>
            </a:r>
          </a:p>
        </p:txBody>
      </p:sp>
      <p:pic>
        <p:nvPicPr>
          <p:cNvPr id="2050" name="Picture 2">
            <a:extLst>
              <a:ext uri="{FF2B5EF4-FFF2-40B4-BE49-F238E27FC236}">
                <a16:creationId xmlns:a16="http://schemas.microsoft.com/office/drawing/2014/main" id="{B3DFADB8-3AA0-CC4C-8318-7782FA5C1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58" y="1931304"/>
            <a:ext cx="3871161" cy="38711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3EE572-7E4D-4940-94A3-D77C0F433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419" y="1931304"/>
            <a:ext cx="3871161" cy="38711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C067FA-FC23-5C4B-A591-1D1282E0A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280" y="1931303"/>
            <a:ext cx="3871162" cy="38711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2C1BFCF-B78C-E341-825A-FC4F0385E371}"/>
              </a:ext>
            </a:extLst>
          </p:cNvPr>
          <p:cNvSpPr>
            <a:spLocks noGrp="1"/>
          </p:cNvSpPr>
          <p:nvPr>
            <p:ph type="sldNum" sz="quarter" idx="12"/>
          </p:nvPr>
        </p:nvSpPr>
        <p:spPr/>
        <p:txBody>
          <a:bodyPr/>
          <a:lstStyle/>
          <a:p>
            <a:fld id="{BAB9E952-1D86-BC49-A207-68037A4A783D}" type="slidenum">
              <a:rPr lang="en-US" smtClean="0"/>
              <a:t>18</a:t>
            </a:fld>
            <a:endParaRPr lang="en-US"/>
          </a:p>
        </p:txBody>
      </p:sp>
      <p:sp>
        <p:nvSpPr>
          <p:cNvPr id="11" name="TextBox 10">
            <a:extLst>
              <a:ext uri="{FF2B5EF4-FFF2-40B4-BE49-F238E27FC236}">
                <a16:creationId xmlns:a16="http://schemas.microsoft.com/office/drawing/2014/main" id="{45C4B90F-D24B-4A47-AF3B-E09129806311}"/>
              </a:ext>
            </a:extLst>
          </p:cNvPr>
          <p:cNvSpPr txBox="1"/>
          <p:nvPr/>
        </p:nvSpPr>
        <p:spPr>
          <a:xfrm>
            <a:off x="-4261" y="5802465"/>
            <a:ext cx="4068980" cy="307777"/>
          </a:xfrm>
          <a:prstGeom prst="rect">
            <a:avLst/>
          </a:prstGeom>
          <a:noFill/>
        </p:spPr>
        <p:txBody>
          <a:bodyPr wrap="square" rtlCol="0">
            <a:spAutoFit/>
          </a:bodyPr>
          <a:lstStyle/>
          <a:p>
            <a:pPr algn="ctr"/>
            <a:r>
              <a:rPr lang="en-US" sz="1400" dirty="0" err="1"/>
              <a:t>Hom</a:t>
            </a:r>
            <a:r>
              <a:rPr lang="en-US" sz="1400" dirty="0"/>
              <a:t>. </a:t>
            </a:r>
            <a:r>
              <a:rPr lang="en-US" sz="1400" dirty="0" err="1"/>
              <a:t>Disp</a:t>
            </a:r>
            <a:r>
              <a:rPr lang="en-US" sz="1400" dirty="0"/>
              <a:t>: Bray-Curtis, p-</a:t>
            </a:r>
            <a:r>
              <a:rPr lang="en-US" sz="1400" dirty="0" err="1"/>
              <a:t>val</a:t>
            </a:r>
            <a:r>
              <a:rPr lang="en-US" sz="1400" dirty="0"/>
              <a:t> = 0.058</a:t>
            </a:r>
          </a:p>
        </p:txBody>
      </p:sp>
      <p:sp>
        <p:nvSpPr>
          <p:cNvPr id="12" name="TextBox 11">
            <a:extLst>
              <a:ext uri="{FF2B5EF4-FFF2-40B4-BE49-F238E27FC236}">
                <a16:creationId xmlns:a16="http://schemas.microsoft.com/office/drawing/2014/main" id="{7FE19F0A-142A-2E47-85AB-86B9584098E5}"/>
              </a:ext>
            </a:extLst>
          </p:cNvPr>
          <p:cNvSpPr txBox="1"/>
          <p:nvPr/>
        </p:nvSpPr>
        <p:spPr>
          <a:xfrm>
            <a:off x="3875525" y="5802465"/>
            <a:ext cx="4152845" cy="307777"/>
          </a:xfrm>
          <a:prstGeom prst="rect">
            <a:avLst/>
          </a:prstGeom>
          <a:noFill/>
        </p:spPr>
        <p:txBody>
          <a:bodyPr wrap="square" rtlCol="0">
            <a:spAutoFit/>
          </a:bodyPr>
          <a:lstStyle/>
          <a:p>
            <a:pPr algn="ctr"/>
            <a:r>
              <a:rPr lang="en-US" sz="1400" dirty="0" err="1"/>
              <a:t>Hom</a:t>
            </a:r>
            <a:r>
              <a:rPr lang="en-US" sz="1400" dirty="0"/>
              <a:t>. </a:t>
            </a:r>
            <a:r>
              <a:rPr lang="en-US" sz="1400" dirty="0" err="1"/>
              <a:t>Disp</a:t>
            </a:r>
            <a:r>
              <a:rPr lang="en-US" sz="1400" dirty="0"/>
              <a:t>: Canberra, p-</a:t>
            </a:r>
            <a:r>
              <a:rPr lang="en-US" sz="1400" dirty="0" err="1"/>
              <a:t>val</a:t>
            </a:r>
            <a:r>
              <a:rPr lang="en-US" sz="1400" dirty="0"/>
              <a:t> = 0.042</a:t>
            </a:r>
          </a:p>
        </p:txBody>
      </p:sp>
      <p:sp>
        <p:nvSpPr>
          <p:cNvPr id="13" name="TextBox 12">
            <a:extLst>
              <a:ext uri="{FF2B5EF4-FFF2-40B4-BE49-F238E27FC236}">
                <a16:creationId xmlns:a16="http://schemas.microsoft.com/office/drawing/2014/main" id="{09DEF3E9-2E01-5440-BEBF-3BED11BE4458}"/>
              </a:ext>
            </a:extLst>
          </p:cNvPr>
          <p:cNvSpPr txBox="1"/>
          <p:nvPr/>
        </p:nvSpPr>
        <p:spPr>
          <a:xfrm>
            <a:off x="7944505" y="5802465"/>
            <a:ext cx="4152845" cy="477054"/>
          </a:xfrm>
          <a:prstGeom prst="rect">
            <a:avLst/>
          </a:prstGeom>
          <a:noFill/>
        </p:spPr>
        <p:txBody>
          <a:bodyPr wrap="square" rtlCol="0">
            <a:spAutoFit/>
          </a:bodyPr>
          <a:lstStyle/>
          <a:p>
            <a:pPr algn="ctr"/>
            <a:r>
              <a:rPr lang="en-US" sz="1400" dirty="0" err="1"/>
              <a:t>Hom</a:t>
            </a:r>
            <a:r>
              <a:rPr lang="en-US" sz="1400" dirty="0"/>
              <a:t>. </a:t>
            </a:r>
            <a:r>
              <a:rPr lang="en-US" sz="1400" dirty="0" err="1"/>
              <a:t>Disp</a:t>
            </a:r>
            <a:r>
              <a:rPr lang="en-US" sz="1400" dirty="0"/>
              <a:t>: </a:t>
            </a:r>
            <a:r>
              <a:rPr lang="en-US" sz="1400" dirty="0" err="1"/>
              <a:t>Wunifrac</a:t>
            </a:r>
            <a:r>
              <a:rPr lang="en-US" sz="1400" dirty="0"/>
              <a:t>, p-</a:t>
            </a:r>
            <a:r>
              <a:rPr lang="en-US" sz="1400" dirty="0" err="1"/>
              <a:t>val</a:t>
            </a:r>
            <a:r>
              <a:rPr lang="en-US" sz="1400" dirty="0"/>
              <a:t> = 0.081</a:t>
            </a:r>
          </a:p>
          <a:p>
            <a:pPr algn="ctr"/>
            <a:r>
              <a:rPr lang="en-US" sz="1100" dirty="0"/>
              <a:t>(</a:t>
            </a:r>
            <a:r>
              <a:rPr lang="en-US" sz="1100" dirty="0" err="1"/>
              <a:t>unifrac</a:t>
            </a:r>
            <a:r>
              <a:rPr lang="en-US" sz="1100" dirty="0"/>
              <a:t>, p-</a:t>
            </a:r>
            <a:r>
              <a:rPr lang="en-US" sz="1100" dirty="0" err="1"/>
              <a:t>val</a:t>
            </a:r>
            <a:r>
              <a:rPr lang="en-US" sz="1100" dirty="0"/>
              <a:t> = 0.023)</a:t>
            </a:r>
          </a:p>
        </p:txBody>
      </p:sp>
    </p:spTree>
    <p:extLst>
      <p:ext uri="{BB962C8B-B14F-4D97-AF65-F5344CB8AC3E}">
        <p14:creationId xmlns:p14="http://schemas.microsoft.com/office/powerpoint/2010/main" val="143591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8E365F-D61E-974B-8672-3B6995964D92}"/>
              </a:ext>
            </a:extLst>
          </p:cNvPr>
          <p:cNvPicPr>
            <a:picLocks noChangeAspect="1"/>
          </p:cNvPicPr>
          <p:nvPr/>
        </p:nvPicPr>
        <p:blipFill>
          <a:blip r:embed="rId2"/>
          <a:stretch>
            <a:fillRect/>
          </a:stretch>
        </p:blipFill>
        <p:spPr>
          <a:xfrm>
            <a:off x="525887" y="1162932"/>
            <a:ext cx="7125644" cy="4236282"/>
          </a:xfrm>
          <a:prstGeom prst="rect">
            <a:avLst/>
          </a:prstGeom>
        </p:spPr>
      </p:pic>
      <p:sp>
        <p:nvSpPr>
          <p:cNvPr id="3" name="Slide Number Placeholder 2">
            <a:extLst>
              <a:ext uri="{FF2B5EF4-FFF2-40B4-BE49-F238E27FC236}">
                <a16:creationId xmlns:a16="http://schemas.microsoft.com/office/drawing/2014/main" id="{49356952-46DC-8744-A40F-31A667CB6641}"/>
              </a:ext>
            </a:extLst>
          </p:cNvPr>
          <p:cNvSpPr>
            <a:spLocks noGrp="1"/>
          </p:cNvSpPr>
          <p:nvPr>
            <p:ph type="sldNum" sz="quarter" idx="12"/>
          </p:nvPr>
        </p:nvSpPr>
        <p:spPr/>
        <p:txBody>
          <a:bodyPr/>
          <a:lstStyle/>
          <a:p>
            <a:fld id="{BAB9E952-1D86-BC49-A207-68037A4A783D}" type="slidenum">
              <a:rPr lang="en-US" smtClean="0"/>
              <a:t>19</a:t>
            </a:fld>
            <a:endParaRPr lang="en-US"/>
          </a:p>
        </p:txBody>
      </p:sp>
    </p:spTree>
    <p:extLst>
      <p:ext uri="{BB962C8B-B14F-4D97-AF65-F5344CB8AC3E}">
        <p14:creationId xmlns:p14="http://schemas.microsoft.com/office/powerpoint/2010/main" val="72109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5F9083-F3F5-6C4E-813F-A8587DF80B98}"/>
              </a:ext>
            </a:extLst>
          </p:cNvPr>
          <p:cNvPicPr>
            <a:picLocks noChangeAspect="1"/>
          </p:cNvPicPr>
          <p:nvPr/>
        </p:nvPicPr>
        <p:blipFill rotWithShape="1">
          <a:blip r:embed="rId2"/>
          <a:srcRect l="187" t="41980" r="-187" b="1980"/>
          <a:stretch/>
        </p:blipFill>
        <p:spPr>
          <a:xfrm>
            <a:off x="0" y="0"/>
            <a:ext cx="12237718" cy="6858000"/>
          </a:xfrm>
          <a:prstGeom prst="rect">
            <a:avLst/>
          </a:prstGeom>
        </p:spPr>
      </p:pic>
      <p:sp>
        <p:nvSpPr>
          <p:cNvPr id="3" name="Subtitle 2">
            <a:extLst>
              <a:ext uri="{FF2B5EF4-FFF2-40B4-BE49-F238E27FC236}">
                <a16:creationId xmlns:a16="http://schemas.microsoft.com/office/drawing/2014/main" id="{0955BFAE-20E9-9C45-AE69-F2F23A856A63}"/>
              </a:ext>
            </a:extLst>
          </p:cNvPr>
          <p:cNvSpPr>
            <a:spLocks noGrp="1"/>
          </p:cNvSpPr>
          <p:nvPr>
            <p:ph type="subTitle" idx="1"/>
          </p:nvPr>
        </p:nvSpPr>
        <p:spPr>
          <a:xfrm>
            <a:off x="8513378" y="4488296"/>
            <a:ext cx="3678620" cy="1388225"/>
          </a:xfrm>
        </p:spPr>
        <p:txBody>
          <a:bodyPr/>
          <a:lstStyle/>
          <a:p>
            <a:r>
              <a:rPr lang="en-US" dirty="0"/>
              <a:t>Michael Sieler</a:t>
            </a:r>
          </a:p>
          <a:p>
            <a:r>
              <a:rPr lang="en-US" sz="1400" dirty="0">
                <a:solidFill>
                  <a:schemeClr val="accent2">
                    <a:lumMod val="20000"/>
                    <a:lumOff val="80000"/>
                  </a:schemeClr>
                </a:solidFill>
              </a:rPr>
              <a:t>Sharpton Lab</a:t>
            </a:r>
          </a:p>
          <a:p>
            <a:r>
              <a:rPr lang="en-US" sz="1400" dirty="0">
                <a:solidFill>
                  <a:schemeClr val="accent2">
                    <a:lumMod val="20000"/>
                    <a:lumOff val="80000"/>
                  </a:schemeClr>
                </a:solidFill>
              </a:rPr>
              <a:t>May 25</a:t>
            </a:r>
            <a:r>
              <a:rPr lang="en-US" sz="1400" baseline="30000" dirty="0">
                <a:solidFill>
                  <a:schemeClr val="accent2">
                    <a:lumMod val="20000"/>
                    <a:lumOff val="80000"/>
                  </a:schemeClr>
                </a:solidFill>
              </a:rPr>
              <a:t>th</a:t>
            </a:r>
            <a:r>
              <a:rPr lang="en-US" sz="1400" dirty="0">
                <a:solidFill>
                  <a:schemeClr val="accent2">
                    <a:lumMod val="20000"/>
                    <a:lumOff val="80000"/>
                  </a:schemeClr>
                </a:solidFill>
              </a:rPr>
              <a:t>, 2022</a:t>
            </a:r>
          </a:p>
        </p:txBody>
      </p:sp>
      <p:sp>
        <p:nvSpPr>
          <p:cNvPr id="2" name="Title 1">
            <a:extLst>
              <a:ext uri="{FF2B5EF4-FFF2-40B4-BE49-F238E27FC236}">
                <a16:creationId xmlns:a16="http://schemas.microsoft.com/office/drawing/2014/main" id="{A684ECD6-FE7A-D541-8260-5A797B239C28}"/>
              </a:ext>
            </a:extLst>
          </p:cNvPr>
          <p:cNvSpPr>
            <a:spLocks noGrp="1"/>
          </p:cNvSpPr>
          <p:nvPr>
            <p:ph type="ctrTitle"/>
          </p:nvPr>
        </p:nvSpPr>
        <p:spPr>
          <a:xfrm>
            <a:off x="0" y="4488296"/>
            <a:ext cx="8513377" cy="1388225"/>
          </a:xfrm>
        </p:spPr>
        <p:txBody>
          <a:bodyPr/>
          <a:lstStyle/>
          <a:p>
            <a:r>
              <a:rPr lang="en-US" sz="2600" dirty="0"/>
              <a:t>AB road, an </a:t>
            </a:r>
            <a:r>
              <a:rPr lang="en-US" sz="2600" i="1" dirty="0"/>
              <a:t>inter’estrain</a:t>
            </a:r>
            <a:r>
              <a:rPr lang="en-US" sz="2600" dirty="0"/>
              <a:t> microbiome</a:t>
            </a:r>
          </a:p>
        </p:txBody>
      </p:sp>
      <p:sp>
        <p:nvSpPr>
          <p:cNvPr id="4" name="Slide Number Placeholder 3">
            <a:extLst>
              <a:ext uri="{FF2B5EF4-FFF2-40B4-BE49-F238E27FC236}">
                <a16:creationId xmlns:a16="http://schemas.microsoft.com/office/drawing/2014/main" id="{07E6064B-3055-7B41-A1AF-FA8534EF84C2}"/>
              </a:ext>
            </a:extLst>
          </p:cNvPr>
          <p:cNvSpPr>
            <a:spLocks noGrp="1"/>
          </p:cNvSpPr>
          <p:nvPr>
            <p:ph type="sldNum" sz="quarter" idx="12"/>
          </p:nvPr>
        </p:nvSpPr>
        <p:spPr/>
        <p:txBody>
          <a:bodyPr/>
          <a:lstStyle/>
          <a:p>
            <a:fld id="{BAB9E952-1D86-BC49-A207-68037A4A783D}" type="slidenum">
              <a:rPr lang="en-US" smtClean="0"/>
              <a:t>2</a:t>
            </a:fld>
            <a:endParaRPr lang="en-US"/>
          </a:p>
        </p:txBody>
      </p:sp>
      <p:cxnSp>
        <p:nvCxnSpPr>
          <p:cNvPr id="7" name="Straight Connector 6">
            <a:extLst>
              <a:ext uri="{FF2B5EF4-FFF2-40B4-BE49-F238E27FC236}">
                <a16:creationId xmlns:a16="http://schemas.microsoft.com/office/drawing/2014/main" id="{74D30E9B-57BA-2547-AEC3-1D492482EBA6}"/>
              </a:ext>
            </a:extLst>
          </p:cNvPr>
          <p:cNvCxnSpPr/>
          <p:nvPr/>
        </p:nvCxnSpPr>
        <p:spPr>
          <a:xfrm>
            <a:off x="8513377" y="4620350"/>
            <a:ext cx="0" cy="11318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52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9BE141-5A9D-154E-B032-2A50CF4380C0}"/>
              </a:ext>
            </a:extLst>
          </p:cNvPr>
          <p:cNvPicPr>
            <a:picLocks noChangeAspect="1"/>
          </p:cNvPicPr>
          <p:nvPr/>
        </p:nvPicPr>
        <p:blipFill>
          <a:blip r:embed="rId2"/>
          <a:stretch>
            <a:fillRect/>
          </a:stretch>
        </p:blipFill>
        <p:spPr>
          <a:xfrm>
            <a:off x="7849165" y="1527817"/>
            <a:ext cx="4216709" cy="4216709"/>
          </a:xfrm>
          <a:prstGeom prst="rect">
            <a:avLst/>
          </a:prstGeom>
        </p:spPr>
      </p:pic>
      <p:sp>
        <p:nvSpPr>
          <p:cNvPr id="2" name="Title 1">
            <a:extLst>
              <a:ext uri="{FF2B5EF4-FFF2-40B4-BE49-F238E27FC236}">
                <a16:creationId xmlns:a16="http://schemas.microsoft.com/office/drawing/2014/main" id="{31399E85-BC90-1C49-A26B-79BE57689884}"/>
              </a:ext>
            </a:extLst>
          </p:cNvPr>
          <p:cNvSpPr>
            <a:spLocks noGrp="1"/>
          </p:cNvSpPr>
          <p:nvPr>
            <p:ph type="title"/>
          </p:nvPr>
        </p:nvSpPr>
        <p:spPr/>
        <p:txBody>
          <a:bodyPr/>
          <a:lstStyle/>
          <a:p>
            <a:r>
              <a:rPr lang="en-US" dirty="0"/>
              <a:t>More dispersion in rarer taxa in AB compared to TU and Casper</a:t>
            </a:r>
          </a:p>
        </p:txBody>
      </p:sp>
      <p:sp>
        <p:nvSpPr>
          <p:cNvPr id="3" name="Slide Number Placeholder 2">
            <a:extLst>
              <a:ext uri="{FF2B5EF4-FFF2-40B4-BE49-F238E27FC236}">
                <a16:creationId xmlns:a16="http://schemas.microsoft.com/office/drawing/2014/main" id="{60248B88-830B-694E-BBD7-24B5EEE73115}"/>
              </a:ext>
            </a:extLst>
          </p:cNvPr>
          <p:cNvSpPr>
            <a:spLocks noGrp="1"/>
          </p:cNvSpPr>
          <p:nvPr>
            <p:ph type="sldNum" sz="quarter" idx="12"/>
          </p:nvPr>
        </p:nvSpPr>
        <p:spPr/>
        <p:txBody>
          <a:bodyPr/>
          <a:lstStyle/>
          <a:p>
            <a:fld id="{BAB9E952-1D86-BC49-A207-68037A4A783D}" type="slidenum">
              <a:rPr lang="en-US" smtClean="0"/>
              <a:t>20</a:t>
            </a:fld>
            <a:endParaRPr lang="en-US"/>
          </a:p>
        </p:txBody>
      </p:sp>
      <p:pic>
        <p:nvPicPr>
          <p:cNvPr id="5" name="Picture 4">
            <a:extLst>
              <a:ext uri="{FF2B5EF4-FFF2-40B4-BE49-F238E27FC236}">
                <a16:creationId xmlns:a16="http://schemas.microsoft.com/office/drawing/2014/main" id="{F93B89AF-302B-D844-BD28-D0B2BC41D2EA}"/>
              </a:ext>
            </a:extLst>
          </p:cNvPr>
          <p:cNvPicPr>
            <a:picLocks noChangeAspect="1"/>
          </p:cNvPicPr>
          <p:nvPr/>
        </p:nvPicPr>
        <p:blipFill>
          <a:blip r:embed="rId3"/>
          <a:stretch>
            <a:fillRect/>
          </a:stretch>
        </p:blipFill>
        <p:spPr>
          <a:xfrm>
            <a:off x="210208" y="1851291"/>
            <a:ext cx="3745505" cy="3745505"/>
          </a:xfrm>
          <a:prstGeom prst="rect">
            <a:avLst/>
          </a:prstGeom>
        </p:spPr>
      </p:pic>
      <p:pic>
        <p:nvPicPr>
          <p:cNvPr id="7" name="Picture 6">
            <a:extLst>
              <a:ext uri="{FF2B5EF4-FFF2-40B4-BE49-F238E27FC236}">
                <a16:creationId xmlns:a16="http://schemas.microsoft.com/office/drawing/2014/main" id="{4200A416-1DF4-4E44-8D68-64FDE5B9E7A3}"/>
              </a:ext>
            </a:extLst>
          </p:cNvPr>
          <p:cNvPicPr>
            <a:picLocks noChangeAspect="1"/>
          </p:cNvPicPr>
          <p:nvPr/>
        </p:nvPicPr>
        <p:blipFill>
          <a:blip r:embed="rId4"/>
          <a:stretch>
            <a:fillRect/>
          </a:stretch>
        </p:blipFill>
        <p:spPr>
          <a:xfrm>
            <a:off x="3932985" y="1851291"/>
            <a:ext cx="3745505" cy="3745505"/>
          </a:xfrm>
          <a:prstGeom prst="rect">
            <a:avLst/>
          </a:prstGeom>
        </p:spPr>
      </p:pic>
      <p:sp>
        <p:nvSpPr>
          <p:cNvPr id="8" name="TextBox 7">
            <a:extLst>
              <a:ext uri="{FF2B5EF4-FFF2-40B4-BE49-F238E27FC236}">
                <a16:creationId xmlns:a16="http://schemas.microsoft.com/office/drawing/2014/main" id="{D3FAE8D7-F29D-BB49-969C-522A4E171AEC}"/>
              </a:ext>
            </a:extLst>
          </p:cNvPr>
          <p:cNvSpPr txBox="1"/>
          <p:nvPr/>
        </p:nvSpPr>
        <p:spPr>
          <a:xfrm>
            <a:off x="126125" y="1481959"/>
            <a:ext cx="4068980" cy="369332"/>
          </a:xfrm>
          <a:prstGeom prst="rect">
            <a:avLst/>
          </a:prstGeom>
          <a:noFill/>
        </p:spPr>
        <p:txBody>
          <a:bodyPr wrap="square" rtlCol="0">
            <a:spAutoFit/>
          </a:bodyPr>
          <a:lstStyle/>
          <a:p>
            <a:pPr algn="ctr"/>
            <a:r>
              <a:rPr lang="en-US" dirty="0" err="1"/>
              <a:t>Hom</a:t>
            </a:r>
            <a:r>
              <a:rPr lang="en-US" dirty="0"/>
              <a:t>. </a:t>
            </a:r>
            <a:r>
              <a:rPr lang="en-US" dirty="0" err="1"/>
              <a:t>Disp</a:t>
            </a:r>
            <a:r>
              <a:rPr lang="en-US" dirty="0"/>
              <a:t>: </a:t>
            </a:r>
            <a:r>
              <a:rPr lang="en-US" b="1" dirty="0"/>
              <a:t>Bray-Curtis</a:t>
            </a:r>
            <a:r>
              <a:rPr lang="en-US" dirty="0"/>
              <a:t>, p-</a:t>
            </a:r>
            <a:r>
              <a:rPr lang="en-US" dirty="0" err="1"/>
              <a:t>val</a:t>
            </a:r>
            <a:r>
              <a:rPr lang="en-US" dirty="0"/>
              <a:t> = 0.058</a:t>
            </a:r>
          </a:p>
        </p:txBody>
      </p:sp>
      <p:sp>
        <p:nvSpPr>
          <p:cNvPr id="9" name="TextBox 8">
            <a:extLst>
              <a:ext uri="{FF2B5EF4-FFF2-40B4-BE49-F238E27FC236}">
                <a16:creationId xmlns:a16="http://schemas.microsoft.com/office/drawing/2014/main" id="{20E553F2-5551-1149-B7C4-B518DFB69F0B}"/>
              </a:ext>
            </a:extLst>
          </p:cNvPr>
          <p:cNvSpPr txBox="1"/>
          <p:nvPr/>
        </p:nvSpPr>
        <p:spPr>
          <a:xfrm>
            <a:off x="4019577" y="1481959"/>
            <a:ext cx="4152845" cy="369332"/>
          </a:xfrm>
          <a:prstGeom prst="rect">
            <a:avLst/>
          </a:prstGeom>
          <a:noFill/>
        </p:spPr>
        <p:txBody>
          <a:bodyPr wrap="square" rtlCol="0">
            <a:spAutoFit/>
          </a:bodyPr>
          <a:lstStyle/>
          <a:p>
            <a:pPr algn="ctr"/>
            <a:r>
              <a:rPr lang="en-US" dirty="0" err="1"/>
              <a:t>Hom</a:t>
            </a:r>
            <a:r>
              <a:rPr lang="en-US" dirty="0"/>
              <a:t>. </a:t>
            </a:r>
            <a:r>
              <a:rPr lang="en-US" dirty="0" err="1"/>
              <a:t>Disp</a:t>
            </a:r>
            <a:r>
              <a:rPr lang="en-US" dirty="0"/>
              <a:t>: </a:t>
            </a:r>
            <a:r>
              <a:rPr lang="en-US" b="1" dirty="0"/>
              <a:t>Canberra</a:t>
            </a:r>
            <a:r>
              <a:rPr lang="en-US" dirty="0"/>
              <a:t>, p-</a:t>
            </a:r>
            <a:r>
              <a:rPr lang="en-US" dirty="0" err="1"/>
              <a:t>val</a:t>
            </a:r>
            <a:r>
              <a:rPr lang="en-US" dirty="0"/>
              <a:t> = 0.042</a:t>
            </a:r>
          </a:p>
        </p:txBody>
      </p:sp>
      <p:sp>
        <p:nvSpPr>
          <p:cNvPr id="11" name="TextBox 10">
            <a:extLst>
              <a:ext uri="{FF2B5EF4-FFF2-40B4-BE49-F238E27FC236}">
                <a16:creationId xmlns:a16="http://schemas.microsoft.com/office/drawing/2014/main" id="{67FE2776-F36C-2240-9A2D-A5A49DE795F2}"/>
              </a:ext>
            </a:extLst>
          </p:cNvPr>
          <p:cNvSpPr txBox="1"/>
          <p:nvPr/>
        </p:nvSpPr>
        <p:spPr>
          <a:xfrm>
            <a:off x="8088557" y="1458540"/>
            <a:ext cx="4152845" cy="584775"/>
          </a:xfrm>
          <a:prstGeom prst="rect">
            <a:avLst/>
          </a:prstGeom>
          <a:noFill/>
        </p:spPr>
        <p:txBody>
          <a:bodyPr wrap="square" rtlCol="0">
            <a:spAutoFit/>
          </a:bodyPr>
          <a:lstStyle/>
          <a:p>
            <a:pPr algn="ctr"/>
            <a:r>
              <a:rPr lang="en-US" dirty="0" err="1"/>
              <a:t>Hom</a:t>
            </a:r>
            <a:r>
              <a:rPr lang="en-US" dirty="0"/>
              <a:t>. </a:t>
            </a:r>
            <a:r>
              <a:rPr lang="en-US" dirty="0" err="1"/>
              <a:t>Disp</a:t>
            </a:r>
            <a:r>
              <a:rPr lang="en-US" dirty="0"/>
              <a:t>: </a:t>
            </a:r>
            <a:r>
              <a:rPr lang="en-US" b="1" dirty="0" err="1"/>
              <a:t>Wunifrac</a:t>
            </a:r>
            <a:r>
              <a:rPr lang="en-US" dirty="0"/>
              <a:t>, p-</a:t>
            </a:r>
            <a:r>
              <a:rPr lang="en-US" dirty="0" err="1"/>
              <a:t>val</a:t>
            </a:r>
            <a:r>
              <a:rPr lang="en-US" dirty="0"/>
              <a:t> = 0.081</a:t>
            </a:r>
          </a:p>
          <a:p>
            <a:pPr algn="ctr"/>
            <a:r>
              <a:rPr lang="en-US" sz="1400" dirty="0"/>
              <a:t>(</a:t>
            </a:r>
            <a:r>
              <a:rPr lang="en-US" sz="1400" dirty="0" err="1"/>
              <a:t>unifrac</a:t>
            </a:r>
            <a:r>
              <a:rPr lang="en-US" sz="1400" dirty="0"/>
              <a:t>, p-</a:t>
            </a:r>
            <a:r>
              <a:rPr lang="en-US" sz="1400" dirty="0" err="1"/>
              <a:t>val</a:t>
            </a:r>
            <a:r>
              <a:rPr lang="en-US" sz="1400" dirty="0"/>
              <a:t> = 0.023)</a:t>
            </a:r>
          </a:p>
        </p:txBody>
      </p:sp>
    </p:spTree>
    <p:extLst>
      <p:ext uri="{BB962C8B-B14F-4D97-AF65-F5344CB8AC3E}">
        <p14:creationId xmlns:p14="http://schemas.microsoft.com/office/powerpoint/2010/main" val="298431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A2236-13DB-544F-9892-AFA4D926263D}"/>
              </a:ext>
            </a:extLst>
          </p:cNvPr>
          <p:cNvSpPr>
            <a:spLocks noGrp="1"/>
          </p:cNvSpPr>
          <p:nvPr>
            <p:ph type="sldNum" sz="quarter" idx="12"/>
          </p:nvPr>
        </p:nvSpPr>
        <p:spPr/>
        <p:txBody>
          <a:bodyPr/>
          <a:lstStyle/>
          <a:p>
            <a:fld id="{BAB9E952-1D86-BC49-A207-68037A4A783D}" type="slidenum">
              <a:rPr lang="en-US" smtClean="0"/>
              <a:t>21</a:t>
            </a:fld>
            <a:endParaRPr lang="en-US"/>
          </a:p>
        </p:txBody>
      </p:sp>
      <p:pic>
        <p:nvPicPr>
          <p:cNvPr id="8" name="Picture 7">
            <a:extLst>
              <a:ext uri="{FF2B5EF4-FFF2-40B4-BE49-F238E27FC236}">
                <a16:creationId xmlns:a16="http://schemas.microsoft.com/office/drawing/2014/main" id="{C43ECD4F-1E31-9445-856A-1B3E59559D7A}"/>
              </a:ext>
            </a:extLst>
          </p:cNvPr>
          <p:cNvPicPr>
            <a:picLocks noChangeAspect="1"/>
          </p:cNvPicPr>
          <p:nvPr/>
        </p:nvPicPr>
        <p:blipFill>
          <a:blip r:embed="rId2"/>
          <a:stretch>
            <a:fillRect/>
          </a:stretch>
        </p:blipFill>
        <p:spPr>
          <a:xfrm>
            <a:off x="0" y="-6082"/>
            <a:ext cx="4185634" cy="3117274"/>
          </a:xfrm>
          <a:prstGeom prst="rect">
            <a:avLst/>
          </a:prstGeom>
        </p:spPr>
      </p:pic>
      <p:pic>
        <p:nvPicPr>
          <p:cNvPr id="9" name="Picture 8">
            <a:extLst>
              <a:ext uri="{FF2B5EF4-FFF2-40B4-BE49-F238E27FC236}">
                <a16:creationId xmlns:a16="http://schemas.microsoft.com/office/drawing/2014/main" id="{B29A4948-639B-E148-892B-9C77B967FCA3}"/>
              </a:ext>
            </a:extLst>
          </p:cNvPr>
          <p:cNvPicPr>
            <a:picLocks noChangeAspect="1"/>
          </p:cNvPicPr>
          <p:nvPr/>
        </p:nvPicPr>
        <p:blipFill>
          <a:blip r:embed="rId3"/>
          <a:stretch>
            <a:fillRect/>
          </a:stretch>
        </p:blipFill>
        <p:spPr>
          <a:xfrm>
            <a:off x="3820732" y="9969"/>
            <a:ext cx="4185634" cy="3117274"/>
          </a:xfrm>
          <a:prstGeom prst="rect">
            <a:avLst/>
          </a:prstGeom>
        </p:spPr>
      </p:pic>
      <p:pic>
        <p:nvPicPr>
          <p:cNvPr id="10" name="Picture 9">
            <a:extLst>
              <a:ext uri="{FF2B5EF4-FFF2-40B4-BE49-F238E27FC236}">
                <a16:creationId xmlns:a16="http://schemas.microsoft.com/office/drawing/2014/main" id="{96F675EF-B157-1541-B133-4C25A714BDFF}"/>
              </a:ext>
            </a:extLst>
          </p:cNvPr>
          <p:cNvPicPr>
            <a:picLocks noChangeAspect="1"/>
          </p:cNvPicPr>
          <p:nvPr/>
        </p:nvPicPr>
        <p:blipFill>
          <a:blip r:embed="rId4"/>
          <a:stretch>
            <a:fillRect/>
          </a:stretch>
        </p:blipFill>
        <p:spPr>
          <a:xfrm>
            <a:off x="0" y="3137212"/>
            <a:ext cx="3877681" cy="2887923"/>
          </a:xfrm>
          <a:prstGeom prst="rect">
            <a:avLst/>
          </a:prstGeom>
        </p:spPr>
      </p:pic>
      <p:pic>
        <p:nvPicPr>
          <p:cNvPr id="11" name="Picture 10">
            <a:extLst>
              <a:ext uri="{FF2B5EF4-FFF2-40B4-BE49-F238E27FC236}">
                <a16:creationId xmlns:a16="http://schemas.microsoft.com/office/drawing/2014/main" id="{B6938952-6CDC-B44B-9E82-73ADA4851A5F}"/>
              </a:ext>
            </a:extLst>
          </p:cNvPr>
          <p:cNvPicPr>
            <a:picLocks noChangeAspect="1"/>
          </p:cNvPicPr>
          <p:nvPr/>
        </p:nvPicPr>
        <p:blipFill>
          <a:blip r:embed="rId5"/>
          <a:stretch>
            <a:fillRect/>
          </a:stretch>
        </p:blipFill>
        <p:spPr>
          <a:xfrm>
            <a:off x="8006366" y="3083690"/>
            <a:ext cx="4185634" cy="3272660"/>
          </a:xfrm>
          <a:prstGeom prst="rect">
            <a:avLst/>
          </a:prstGeom>
        </p:spPr>
      </p:pic>
      <p:pic>
        <p:nvPicPr>
          <p:cNvPr id="12" name="Picture 11">
            <a:extLst>
              <a:ext uri="{FF2B5EF4-FFF2-40B4-BE49-F238E27FC236}">
                <a16:creationId xmlns:a16="http://schemas.microsoft.com/office/drawing/2014/main" id="{BACF2413-052D-6A46-A6C5-719EBEF0549F}"/>
              </a:ext>
            </a:extLst>
          </p:cNvPr>
          <p:cNvPicPr>
            <a:picLocks noChangeAspect="1"/>
          </p:cNvPicPr>
          <p:nvPr/>
        </p:nvPicPr>
        <p:blipFill>
          <a:blip r:embed="rId6"/>
          <a:stretch>
            <a:fillRect/>
          </a:stretch>
        </p:blipFill>
        <p:spPr>
          <a:xfrm>
            <a:off x="8006366" y="0"/>
            <a:ext cx="4185634" cy="3117274"/>
          </a:xfrm>
          <a:prstGeom prst="rect">
            <a:avLst/>
          </a:prstGeom>
        </p:spPr>
      </p:pic>
    </p:spTree>
    <p:extLst>
      <p:ext uri="{BB962C8B-B14F-4D97-AF65-F5344CB8AC3E}">
        <p14:creationId xmlns:p14="http://schemas.microsoft.com/office/powerpoint/2010/main" val="108494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0A94-D6EA-994E-8B21-1302F1C27256}"/>
              </a:ext>
            </a:extLst>
          </p:cNvPr>
          <p:cNvSpPr>
            <a:spLocks noGrp="1"/>
          </p:cNvSpPr>
          <p:nvPr>
            <p:ph type="title"/>
          </p:nvPr>
        </p:nvSpPr>
        <p:spPr/>
        <p:txBody>
          <a:bodyPr/>
          <a:lstStyle/>
          <a:p>
            <a:r>
              <a:rPr lang="en-US" dirty="0"/>
              <a:t>Time</a:t>
            </a:r>
          </a:p>
        </p:txBody>
      </p:sp>
      <p:sp>
        <p:nvSpPr>
          <p:cNvPr id="3" name="Slide Number Placeholder 2">
            <a:extLst>
              <a:ext uri="{FF2B5EF4-FFF2-40B4-BE49-F238E27FC236}">
                <a16:creationId xmlns:a16="http://schemas.microsoft.com/office/drawing/2014/main" id="{F1FD6C14-13DB-5D46-9E47-8AB05EF4C3EB}"/>
              </a:ext>
            </a:extLst>
          </p:cNvPr>
          <p:cNvSpPr>
            <a:spLocks noGrp="1"/>
          </p:cNvSpPr>
          <p:nvPr>
            <p:ph type="sldNum" sz="quarter" idx="12"/>
          </p:nvPr>
        </p:nvSpPr>
        <p:spPr/>
        <p:txBody>
          <a:bodyPr/>
          <a:lstStyle/>
          <a:p>
            <a:fld id="{BAB9E952-1D86-BC49-A207-68037A4A783D}" type="slidenum">
              <a:rPr lang="en-US" smtClean="0"/>
              <a:t>22</a:t>
            </a:fld>
            <a:endParaRPr lang="en-US"/>
          </a:p>
        </p:txBody>
      </p:sp>
    </p:spTree>
    <p:extLst>
      <p:ext uri="{BB962C8B-B14F-4D97-AF65-F5344CB8AC3E}">
        <p14:creationId xmlns:p14="http://schemas.microsoft.com/office/powerpoint/2010/main" val="146018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5106-536D-BE4A-84FF-918287022D8C}"/>
              </a:ext>
            </a:extLst>
          </p:cNvPr>
          <p:cNvSpPr>
            <a:spLocks noGrp="1"/>
          </p:cNvSpPr>
          <p:nvPr>
            <p:ph type="title"/>
          </p:nvPr>
        </p:nvSpPr>
        <p:spPr/>
        <p:txBody>
          <a:bodyPr/>
          <a:lstStyle/>
          <a:p>
            <a:r>
              <a:rPr lang="en-US" dirty="0"/>
              <a:t>Time</a:t>
            </a:r>
          </a:p>
        </p:txBody>
      </p:sp>
      <p:sp>
        <p:nvSpPr>
          <p:cNvPr id="3" name="Slide Number Placeholder 2">
            <a:extLst>
              <a:ext uri="{FF2B5EF4-FFF2-40B4-BE49-F238E27FC236}">
                <a16:creationId xmlns:a16="http://schemas.microsoft.com/office/drawing/2014/main" id="{970F0217-3E02-6F46-9A18-75C4B809D51A}"/>
              </a:ext>
            </a:extLst>
          </p:cNvPr>
          <p:cNvSpPr>
            <a:spLocks noGrp="1"/>
          </p:cNvSpPr>
          <p:nvPr>
            <p:ph type="sldNum" sz="quarter" idx="12"/>
          </p:nvPr>
        </p:nvSpPr>
        <p:spPr/>
        <p:txBody>
          <a:bodyPr/>
          <a:lstStyle/>
          <a:p>
            <a:fld id="{BAB9E952-1D86-BC49-A207-68037A4A783D}" type="slidenum">
              <a:rPr lang="en-US" smtClean="0"/>
              <a:t>23</a:t>
            </a:fld>
            <a:endParaRPr lang="en-US"/>
          </a:p>
        </p:txBody>
      </p:sp>
      <p:pic>
        <p:nvPicPr>
          <p:cNvPr id="7" name="Picture 6">
            <a:extLst>
              <a:ext uri="{FF2B5EF4-FFF2-40B4-BE49-F238E27FC236}">
                <a16:creationId xmlns:a16="http://schemas.microsoft.com/office/drawing/2014/main" id="{732FADF8-A676-1545-88D3-26C9BA139684}"/>
              </a:ext>
            </a:extLst>
          </p:cNvPr>
          <p:cNvPicPr>
            <a:picLocks noChangeAspect="1"/>
          </p:cNvPicPr>
          <p:nvPr/>
        </p:nvPicPr>
        <p:blipFill>
          <a:blip r:embed="rId3"/>
          <a:stretch>
            <a:fillRect/>
          </a:stretch>
        </p:blipFill>
        <p:spPr>
          <a:xfrm>
            <a:off x="4007199" y="5099926"/>
            <a:ext cx="4177602" cy="1758074"/>
          </a:xfrm>
          <a:prstGeom prst="rect">
            <a:avLst/>
          </a:prstGeom>
        </p:spPr>
      </p:pic>
      <p:pic>
        <p:nvPicPr>
          <p:cNvPr id="9226" name="Picture 10">
            <a:extLst>
              <a:ext uri="{FF2B5EF4-FFF2-40B4-BE49-F238E27FC236}">
                <a16:creationId xmlns:a16="http://schemas.microsoft.com/office/drawing/2014/main" id="{98FD4801-4F40-B64E-B35F-00345F138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87147"/>
            <a:ext cx="3856996" cy="385699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22A3B8D3-5C3A-D84F-8515-35F72CA0D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701" y="1387147"/>
            <a:ext cx="3856996" cy="385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6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344836-8E0E-7840-8484-4092B5571E53}"/>
              </a:ext>
            </a:extLst>
          </p:cNvPr>
          <p:cNvSpPr>
            <a:spLocks noGrp="1"/>
          </p:cNvSpPr>
          <p:nvPr>
            <p:ph type="sldNum" sz="quarter" idx="12"/>
          </p:nvPr>
        </p:nvSpPr>
        <p:spPr/>
        <p:txBody>
          <a:bodyPr/>
          <a:lstStyle/>
          <a:p>
            <a:fld id="{BAB9E952-1D86-BC49-A207-68037A4A783D}" type="slidenum">
              <a:rPr lang="en-US" smtClean="0"/>
              <a:t>24</a:t>
            </a:fld>
            <a:endParaRPr lang="en-US"/>
          </a:p>
        </p:txBody>
      </p:sp>
      <p:pic>
        <p:nvPicPr>
          <p:cNvPr id="3" name="Picture 2">
            <a:extLst>
              <a:ext uri="{FF2B5EF4-FFF2-40B4-BE49-F238E27FC236}">
                <a16:creationId xmlns:a16="http://schemas.microsoft.com/office/drawing/2014/main" id="{D0A7A72E-CE82-7740-A50A-E6E85A130B06}"/>
              </a:ext>
            </a:extLst>
          </p:cNvPr>
          <p:cNvPicPr>
            <a:picLocks noChangeAspect="1"/>
          </p:cNvPicPr>
          <p:nvPr/>
        </p:nvPicPr>
        <p:blipFill>
          <a:blip r:embed="rId2"/>
          <a:stretch>
            <a:fillRect/>
          </a:stretch>
        </p:blipFill>
        <p:spPr>
          <a:xfrm>
            <a:off x="2146868" y="2461829"/>
            <a:ext cx="4177602" cy="1758074"/>
          </a:xfrm>
          <a:prstGeom prst="rect">
            <a:avLst/>
          </a:prstGeom>
        </p:spPr>
      </p:pic>
      <p:pic>
        <p:nvPicPr>
          <p:cNvPr id="4" name="Picture 3">
            <a:extLst>
              <a:ext uri="{FF2B5EF4-FFF2-40B4-BE49-F238E27FC236}">
                <a16:creationId xmlns:a16="http://schemas.microsoft.com/office/drawing/2014/main" id="{217F7DB4-87A4-334B-AB00-EF831C0D15C7}"/>
              </a:ext>
            </a:extLst>
          </p:cNvPr>
          <p:cNvPicPr>
            <a:picLocks noChangeAspect="1"/>
          </p:cNvPicPr>
          <p:nvPr/>
        </p:nvPicPr>
        <p:blipFill>
          <a:blip r:embed="rId3"/>
          <a:stretch>
            <a:fillRect/>
          </a:stretch>
        </p:blipFill>
        <p:spPr>
          <a:xfrm>
            <a:off x="6934199" y="2112579"/>
            <a:ext cx="4286083" cy="2107324"/>
          </a:xfrm>
          <a:prstGeom prst="rect">
            <a:avLst/>
          </a:prstGeom>
        </p:spPr>
      </p:pic>
    </p:spTree>
    <p:extLst>
      <p:ext uri="{BB962C8B-B14F-4D97-AF65-F5344CB8AC3E}">
        <p14:creationId xmlns:p14="http://schemas.microsoft.com/office/powerpoint/2010/main" val="314834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72B2-5A6E-BF4C-AE30-FFC962ADB22E}"/>
              </a:ext>
            </a:extLst>
          </p:cNvPr>
          <p:cNvSpPr>
            <a:spLocks noGrp="1"/>
          </p:cNvSpPr>
          <p:nvPr>
            <p:ph type="title"/>
          </p:nvPr>
        </p:nvSpPr>
        <p:spPr/>
        <p:txBody>
          <a:bodyPr/>
          <a:lstStyle/>
          <a:p>
            <a:r>
              <a:rPr lang="en-US" dirty="0"/>
              <a:t>Time driving composition in rarer taxa</a:t>
            </a:r>
          </a:p>
        </p:txBody>
      </p:sp>
      <p:sp>
        <p:nvSpPr>
          <p:cNvPr id="3" name="Slide Number Placeholder 2">
            <a:extLst>
              <a:ext uri="{FF2B5EF4-FFF2-40B4-BE49-F238E27FC236}">
                <a16:creationId xmlns:a16="http://schemas.microsoft.com/office/drawing/2014/main" id="{6B456039-D776-A843-BC8D-17F11D23135B}"/>
              </a:ext>
            </a:extLst>
          </p:cNvPr>
          <p:cNvSpPr>
            <a:spLocks noGrp="1"/>
          </p:cNvSpPr>
          <p:nvPr>
            <p:ph type="sldNum" sz="quarter" idx="12"/>
          </p:nvPr>
        </p:nvSpPr>
        <p:spPr/>
        <p:txBody>
          <a:bodyPr/>
          <a:lstStyle/>
          <a:p>
            <a:fld id="{BAB9E952-1D86-BC49-A207-68037A4A783D}" type="slidenum">
              <a:rPr lang="en-US" smtClean="0"/>
              <a:t>25</a:t>
            </a:fld>
            <a:endParaRPr lang="en-US"/>
          </a:p>
        </p:txBody>
      </p:sp>
      <p:pic>
        <p:nvPicPr>
          <p:cNvPr id="6" name="Picture 5">
            <a:extLst>
              <a:ext uri="{FF2B5EF4-FFF2-40B4-BE49-F238E27FC236}">
                <a16:creationId xmlns:a16="http://schemas.microsoft.com/office/drawing/2014/main" id="{D0D6636B-54DF-434F-A4CF-4ADA4F4C279A}"/>
              </a:ext>
            </a:extLst>
          </p:cNvPr>
          <p:cNvPicPr>
            <a:picLocks noChangeAspect="1"/>
          </p:cNvPicPr>
          <p:nvPr/>
        </p:nvPicPr>
        <p:blipFill>
          <a:blip r:embed="rId3"/>
          <a:stretch>
            <a:fillRect/>
          </a:stretch>
        </p:blipFill>
        <p:spPr>
          <a:xfrm>
            <a:off x="714704" y="1325563"/>
            <a:ext cx="4708156" cy="4708156"/>
          </a:xfrm>
          <a:prstGeom prst="rect">
            <a:avLst/>
          </a:prstGeom>
        </p:spPr>
      </p:pic>
      <p:pic>
        <p:nvPicPr>
          <p:cNvPr id="8" name="Picture 7">
            <a:extLst>
              <a:ext uri="{FF2B5EF4-FFF2-40B4-BE49-F238E27FC236}">
                <a16:creationId xmlns:a16="http://schemas.microsoft.com/office/drawing/2014/main" id="{4EFE98BA-1EF6-9246-80CD-BBD8E0D1553A}"/>
              </a:ext>
            </a:extLst>
          </p:cNvPr>
          <p:cNvPicPr>
            <a:picLocks noChangeAspect="1"/>
          </p:cNvPicPr>
          <p:nvPr/>
        </p:nvPicPr>
        <p:blipFill>
          <a:blip r:embed="rId4"/>
          <a:stretch>
            <a:fillRect/>
          </a:stretch>
        </p:blipFill>
        <p:spPr>
          <a:xfrm>
            <a:off x="6096000" y="1325563"/>
            <a:ext cx="4708156" cy="4708156"/>
          </a:xfrm>
          <a:prstGeom prst="rect">
            <a:avLst/>
          </a:prstGeom>
        </p:spPr>
      </p:pic>
      <p:sp>
        <p:nvSpPr>
          <p:cNvPr id="9" name="TextBox 8">
            <a:extLst>
              <a:ext uri="{FF2B5EF4-FFF2-40B4-BE49-F238E27FC236}">
                <a16:creationId xmlns:a16="http://schemas.microsoft.com/office/drawing/2014/main" id="{E6FF9DDC-3AD7-8D45-A42B-C01EF18DA189}"/>
              </a:ext>
            </a:extLst>
          </p:cNvPr>
          <p:cNvSpPr txBox="1"/>
          <p:nvPr/>
        </p:nvSpPr>
        <p:spPr>
          <a:xfrm>
            <a:off x="452939" y="6048573"/>
            <a:ext cx="4068980" cy="307777"/>
          </a:xfrm>
          <a:prstGeom prst="rect">
            <a:avLst/>
          </a:prstGeom>
          <a:noFill/>
        </p:spPr>
        <p:txBody>
          <a:bodyPr wrap="square" rtlCol="0">
            <a:spAutoFit/>
          </a:bodyPr>
          <a:lstStyle/>
          <a:p>
            <a:pPr algn="ctr"/>
            <a:r>
              <a:rPr lang="en-US" sz="1400" dirty="0" err="1"/>
              <a:t>Hom</a:t>
            </a:r>
            <a:r>
              <a:rPr lang="en-US" sz="1400" dirty="0"/>
              <a:t>. </a:t>
            </a:r>
            <a:r>
              <a:rPr lang="en-US" sz="1400" dirty="0" err="1"/>
              <a:t>Disp</a:t>
            </a:r>
            <a:r>
              <a:rPr lang="en-US" sz="1400" dirty="0"/>
              <a:t>: Bray-Curtis, p-</a:t>
            </a:r>
            <a:r>
              <a:rPr lang="en-US" sz="1400" dirty="0" err="1"/>
              <a:t>val</a:t>
            </a:r>
            <a:r>
              <a:rPr lang="en-US" sz="1400" dirty="0"/>
              <a:t> = 0.59</a:t>
            </a:r>
          </a:p>
        </p:txBody>
      </p:sp>
      <p:sp>
        <p:nvSpPr>
          <p:cNvPr id="10" name="TextBox 9">
            <a:extLst>
              <a:ext uri="{FF2B5EF4-FFF2-40B4-BE49-F238E27FC236}">
                <a16:creationId xmlns:a16="http://schemas.microsoft.com/office/drawing/2014/main" id="{858A18FD-CEA3-E943-9004-63ACD8B3C31F}"/>
              </a:ext>
            </a:extLst>
          </p:cNvPr>
          <p:cNvSpPr txBox="1"/>
          <p:nvPr/>
        </p:nvSpPr>
        <p:spPr>
          <a:xfrm>
            <a:off x="5913220" y="6069454"/>
            <a:ext cx="4068980" cy="307777"/>
          </a:xfrm>
          <a:prstGeom prst="rect">
            <a:avLst/>
          </a:prstGeom>
          <a:noFill/>
        </p:spPr>
        <p:txBody>
          <a:bodyPr wrap="square" rtlCol="0">
            <a:spAutoFit/>
          </a:bodyPr>
          <a:lstStyle/>
          <a:p>
            <a:pPr algn="ctr"/>
            <a:r>
              <a:rPr lang="en-US" sz="1400" dirty="0" err="1"/>
              <a:t>Hom</a:t>
            </a:r>
            <a:r>
              <a:rPr lang="en-US" sz="1400" dirty="0"/>
              <a:t>. </a:t>
            </a:r>
            <a:r>
              <a:rPr lang="en-US" sz="1400" dirty="0" err="1"/>
              <a:t>Disp</a:t>
            </a:r>
            <a:r>
              <a:rPr lang="en-US" sz="1400" dirty="0"/>
              <a:t>: Bray-Curtis, p-</a:t>
            </a:r>
            <a:r>
              <a:rPr lang="en-US" sz="1400" dirty="0" err="1"/>
              <a:t>val</a:t>
            </a:r>
            <a:r>
              <a:rPr lang="en-US" sz="1400" dirty="0"/>
              <a:t> = 0.175</a:t>
            </a:r>
          </a:p>
        </p:txBody>
      </p:sp>
    </p:spTree>
    <p:extLst>
      <p:ext uri="{BB962C8B-B14F-4D97-AF65-F5344CB8AC3E}">
        <p14:creationId xmlns:p14="http://schemas.microsoft.com/office/powerpoint/2010/main" val="1062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2E8240-7535-FE4A-9BD7-7F6FEF5BA552}"/>
              </a:ext>
            </a:extLst>
          </p:cNvPr>
          <p:cNvSpPr>
            <a:spLocks noGrp="1"/>
          </p:cNvSpPr>
          <p:nvPr>
            <p:ph type="sldNum" sz="quarter" idx="12"/>
          </p:nvPr>
        </p:nvSpPr>
        <p:spPr/>
        <p:txBody>
          <a:bodyPr/>
          <a:lstStyle/>
          <a:p>
            <a:fld id="{BAB9E952-1D86-BC49-A207-68037A4A783D}" type="slidenum">
              <a:rPr lang="en-US" smtClean="0"/>
              <a:t>26</a:t>
            </a:fld>
            <a:endParaRPr lang="en-US"/>
          </a:p>
        </p:txBody>
      </p:sp>
      <p:pic>
        <p:nvPicPr>
          <p:cNvPr id="3" name="Picture 2">
            <a:extLst>
              <a:ext uri="{FF2B5EF4-FFF2-40B4-BE49-F238E27FC236}">
                <a16:creationId xmlns:a16="http://schemas.microsoft.com/office/drawing/2014/main" id="{C39BFB9A-C5BE-4845-B359-BAABFB209766}"/>
              </a:ext>
            </a:extLst>
          </p:cNvPr>
          <p:cNvPicPr>
            <a:picLocks noChangeAspect="1"/>
          </p:cNvPicPr>
          <p:nvPr/>
        </p:nvPicPr>
        <p:blipFill>
          <a:blip r:embed="rId2"/>
          <a:stretch>
            <a:fillRect/>
          </a:stretch>
        </p:blipFill>
        <p:spPr>
          <a:xfrm>
            <a:off x="4414345" y="1004661"/>
            <a:ext cx="6705600" cy="4091214"/>
          </a:xfrm>
          <a:prstGeom prst="rect">
            <a:avLst/>
          </a:prstGeom>
        </p:spPr>
      </p:pic>
    </p:spTree>
    <p:extLst>
      <p:ext uri="{BB962C8B-B14F-4D97-AF65-F5344CB8AC3E}">
        <p14:creationId xmlns:p14="http://schemas.microsoft.com/office/powerpoint/2010/main" val="66654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2DC3-B9DE-BE47-8D2A-FE67984A72D7}"/>
              </a:ext>
            </a:extLst>
          </p:cNvPr>
          <p:cNvSpPr>
            <a:spLocks noGrp="1"/>
          </p:cNvSpPr>
          <p:nvPr>
            <p:ph type="title"/>
          </p:nvPr>
        </p:nvSpPr>
        <p:spPr/>
        <p:txBody>
          <a:bodyPr/>
          <a:lstStyle/>
          <a:p>
            <a:r>
              <a:rPr lang="en-US" dirty="0" err="1"/>
              <a:t>Time:Strain</a:t>
            </a:r>
            <a:r>
              <a:rPr lang="en-US" dirty="0"/>
              <a:t> not significant</a:t>
            </a:r>
          </a:p>
        </p:txBody>
      </p:sp>
      <p:sp>
        <p:nvSpPr>
          <p:cNvPr id="3" name="Slide Number Placeholder 2">
            <a:extLst>
              <a:ext uri="{FF2B5EF4-FFF2-40B4-BE49-F238E27FC236}">
                <a16:creationId xmlns:a16="http://schemas.microsoft.com/office/drawing/2014/main" id="{E5E5E401-C349-0849-A213-FE9A156CCC85}"/>
              </a:ext>
            </a:extLst>
          </p:cNvPr>
          <p:cNvSpPr>
            <a:spLocks noGrp="1"/>
          </p:cNvSpPr>
          <p:nvPr>
            <p:ph type="sldNum" sz="quarter" idx="12"/>
          </p:nvPr>
        </p:nvSpPr>
        <p:spPr/>
        <p:txBody>
          <a:bodyPr/>
          <a:lstStyle/>
          <a:p>
            <a:fld id="{BAB9E952-1D86-BC49-A207-68037A4A783D}" type="slidenum">
              <a:rPr lang="en-US" smtClean="0"/>
              <a:t>27</a:t>
            </a:fld>
            <a:endParaRPr lang="en-US"/>
          </a:p>
        </p:txBody>
      </p:sp>
      <p:pic>
        <p:nvPicPr>
          <p:cNvPr id="4" name="Picture 3">
            <a:extLst>
              <a:ext uri="{FF2B5EF4-FFF2-40B4-BE49-F238E27FC236}">
                <a16:creationId xmlns:a16="http://schemas.microsoft.com/office/drawing/2014/main" id="{6B738D08-30BF-434C-BAB7-89A7A5F70C19}"/>
              </a:ext>
            </a:extLst>
          </p:cNvPr>
          <p:cNvPicPr>
            <a:picLocks noChangeAspect="1"/>
          </p:cNvPicPr>
          <p:nvPr/>
        </p:nvPicPr>
        <p:blipFill>
          <a:blip r:embed="rId2"/>
          <a:stretch>
            <a:fillRect/>
          </a:stretch>
        </p:blipFill>
        <p:spPr>
          <a:xfrm>
            <a:off x="0" y="1325563"/>
            <a:ext cx="5474581" cy="5532437"/>
          </a:xfrm>
          <a:prstGeom prst="rect">
            <a:avLst/>
          </a:prstGeom>
        </p:spPr>
      </p:pic>
      <p:pic>
        <p:nvPicPr>
          <p:cNvPr id="6" name="Picture 5">
            <a:extLst>
              <a:ext uri="{FF2B5EF4-FFF2-40B4-BE49-F238E27FC236}">
                <a16:creationId xmlns:a16="http://schemas.microsoft.com/office/drawing/2014/main" id="{C035E458-401F-0A4E-8015-9A682CFEEC76}"/>
              </a:ext>
            </a:extLst>
          </p:cNvPr>
          <p:cNvPicPr>
            <a:picLocks noChangeAspect="1"/>
          </p:cNvPicPr>
          <p:nvPr/>
        </p:nvPicPr>
        <p:blipFill rotWithShape="1">
          <a:blip r:embed="rId3"/>
          <a:srcRect b="6477"/>
          <a:stretch/>
        </p:blipFill>
        <p:spPr>
          <a:xfrm>
            <a:off x="5474581" y="1373311"/>
            <a:ext cx="5328138" cy="4983039"/>
          </a:xfrm>
          <a:prstGeom prst="rect">
            <a:avLst/>
          </a:prstGeom>
        </p:spPr>
      </p:pic>
    </p:spTree>
    <p:extLst>
      <p:ext uri="{BB962C8B-B14F-4D97-AF65-F5344CB8AC3E}">
        <p14:creationId xmlns:p14="http://schemas.microsoft.com/office/powerpoint/2010/main" val="3755468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E7C17-6413-B947-ABA3-633CC83A4C91}"/>
              </a:ext>
            </a:extLst>
          </p:cNvPr>
          <p:cNvPicPr>
            <a:picLocks noChangeAspect="1"/>
          </p:cNvPicPr>
          <p:nvPr/>
        </p:nvPicPr>
        <p:blipFill>
          <a:blip r:embed="rId2"/>
          <a:stretch>
            <a:fillRect/>
          </a:stretch>
        </p:blipFill>
        <p:spPr>
          <a:xfrm>
            <a:off x="7462345" y="1375381"/>
            <a:ext cx="4466896" cy="5396807"/>
          </a:xfrm>
          <a:prstGeom prst="rect">
            <a:avLst/>
          </a:prstGeom>
        </p:spPr>
      </p:pic>
      <p:sp>
        <p:nvSpPr>
          <p:cNvPr id="2" name="Title 1">
            <a:extLst>
              <a:ext uri="{FF2B5EF4-FFF2-40B4-BE49-F238E27FC236}">
                <a16:creationId xmlns:a16="http://schemas.microsoft.com/office/drawing/2014/main" id="{5000840C-202D-4B40-B983-E3549677314C}"/>
              </a:ext>
            </a:extLst>
          </p:cNvPr>
          <p:cNvSpPr>
            <a:spLocks noGrp="1"/>
          </p:cNvSpPr>
          <p:nvPr>
            <p:ph type="title"/>
          </p:nvPr>
        </p:nvSpPr>
        <p:spPr/>
        <p:txBody>
          <a:bodyPr/>
          <a:lstStyle/>
          <a:p>
            <a:r>
              <a:rPr lang="en-US" dirty="0"/>
              <a:t>No time by strain time interaction effect</a:t>
            </a:r>
          </a:p>
        </p:txBody>
      </p:sp>
      <p:sp>
        <p:nvSpPr>
          <p:cNvPr id="3" name="Slide Number Placeholder 2">
            <a:extLst>
              <a:ext uri="{FF2B5EF4-FFF2-40B4-BE49-F238E27FC236}">
                <a16:creationId xmlns:a16="http://schemas.microsoft.com/office/drawing/2014/main" id="{42452D6E-F9F3-6F47-B6F9-FA1567927C41}"/>
              </a:ext>
            </a:extLst>
          </p:cNvPr>
          <p:cNvSpPr>
            <a:spLocks noGrp="1"/>
          </p:cNvSpPr>
          <p:nvPr>
            <p:ph type="sldNum" sz="quarter" idx="12"/>
          </p:nvPr>
        </p:nvSpPr>
        <p:spPr/>
        <p:txBody>
          <a:bodyPr/>
          <a:lstStyle/>
          <a:p>
            <a:fld id="{BAB9E952-1D86-BC49-A207-68037A4A783D}" type="slidenum">
              <a:rPr lang="en-US" smtClean="0"/>
              <a:t>28</a:t>
            </a:fld>
            <a:endParaRPr lang="en-US"/>
          </a:p>
        </p:txBody>
      </p:sp>
      <p:pic>
        <p:nvPicPr>
          <p:cNvPr id="11268" name="Picture 4">
            <a:extLst>
              <a:ext uri="{FF2B5EF4-FFF2-40B4-BE49-F238E27FC236}">
                <a16:creationId xmlns:a16="http://schemas.microsoft.com/office/drawing/2014/main" id="{20623C80-0167-834B-BBF4-B3E2DBCDF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6" y="1461192"/>
            <a:ext cx="5396808" cy="539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12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467A-A9C2-9745-861A-90D4E7275DCC}"/>
              </a:ext>
            </a:extLst>
          </p:cNvPr>
          <p:cNvSpPr>
            <a:spLocks noGrp="1"/>
          </p:cNvSpPr>
          <p:nvPr>
            <p:ph type="title"/>
          </p:nvPr>
        </p:nvSpPr>
        <p:spPr/>
        <p:txBody>
          <a:bodyPr/>
          <a:lstStyle/>
          <a:p>
            <a:r>
              <a:rPr lang="en-US" dirty="0"/>
              <a:t>Sex</a:t>
            </a:r>
          </a:p>
        </p:txBody>
      </p:sp>
      <p:sp>
        <p:nvSpPr>
          <p:cNvPr id="3" name="Slide Number Placeholder 2">
            <a:extLst>
              <a:ext uri="{FF2B5EF4-FFF2-40B4-BE49-F238E27FC236}">
                <a16:creationId xmlns:a16="http://schemas.microsoft.com/office/drawing/2014/main" id="{9BE2B0DF-7C93-5249-9DD2-86D9AB694F97}"/>
              </a:ext>
            </a:extLst>
          </p:cNvPr>
          <p:cNvSpPr>
            <a:spLocks noGrp="1"/>
          </p:cNvSpPr>
          <p:nvPr>
            <p:ph type="sldNum" sz="quarter" idx="12"/>
          </p:nvPr>
        </p:nvSpPr>
        <p:spPr/>
        <p:txBody>
          <a:bodyPr/>
          <a:lstStyle/>
          <a:p>
            <a:fld id="{BAB9E952-1D86-BC49-A207-68037A4A783D}" type="slidenum">
              <a:rPr lang="en-US" smtClean="0"/>
              <a:t>29</a:t>
            </a:fld>
            <a:endParaRPr lang="en-US"/>
          </a:p>
        </p:txBody>
      </p:sp>
    </p:spTree>
    <p:extLst>
      <p:ext uri="{BB962C8B-B14F-4D97-AF65-F5344CB8AC3E}">
        <p14:creationId xmlns:p14="http://schemas.microsoft.com/office/powerpoint/2010/main" val="124206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7436-B8C5-2F4A-B89E-7149C8381E2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BFD5CE5-BF3F-504E-B188-79DBF31B4DE2}"/>
              </a:ext>
            </a:extLst>
          </p:cNvPr>
          <p:cNvSpPr>
            <a:spLocks noGrp="1"/>
          </p:cNvSpPr>
          <p:nvPr>
            <p:ph idx="1"/>
          </p:nvPr>
        </p:nvSpPr>
        <p:spPr/>
        <p:txBody>
          <a:bodyPr/>
          <a:lstStyle/>
          <a:p>
            <a:r>
              <a:rPr lang="en-US" dirty="0"/>
              <a:t>Strain</a:t>
            </a:r>
          </a:p>
          <a:p>
            <a:pPr lvl="1"/>
            <a:r>
              <a:rPr lang="en-US" dirty="0"/>
              <a:t>Are there differences in microbiome diversity and composition?</a:t>
            </a:r>
          </a:p>
          <a:p>
            <a:r>
              <a:rPr lang="en-US" dirty="0"/>
              <a:t>Pathogen Exposure</a:t>
            </a:r>
          </a:p>
          <a:p>
            <a:pPr lvl="1"/>
            <a:r>
              <a:rPr lang="en-US" dirty="0"/>
              <a:t>Does exposure or presence of worms impact the microbiome?</a:t>
            </a:r>
          </a:p>
          <a:p>
            <a:pPr lvl="1"/>
            <a:r>
              <a:rPr lang="en-US" dirty="0"/>
              <a:t>Are there strain dependent effects on the microbiome?</a:t>
            </a:r>
          </a:p>
        </p:txBody>
      </p:sp>
      <p:sp>
        <p:nvSpPr>
          <p:cNvPr id="4" name="Slide Number Placeholder 3">
            <a:extLst>
              <a:ext uri="{FF2B5EF4-FFF2-40B4-BE49-F238E27FC236}">
                <a16:creationId xmlns:a16="http://schemas.microsoft.com/office/drawing/2014/main" id="{3931D474-23B9-904D-BF91-86C827CD95FE}"/>
              </a:ext>
            </a:extLst>
          </p:cNvPr>
          <p:cNvSpPr>
            <a:spLocks noGrp="1"/>
          </p:cNvSpPr>
          <p:nvPr>
            <p:ph type="sldNum" sz="quarter" idx="12"/>
          </p:nvPr>
        </p:nvSpPr>
        <p:spPr/>
        <p:txBody>
          <a:bodyPr/>
          <a:lstStyle/>
          <a:p>
            <a:fld id="{BAB9E952-1D86-BC49-A207-68037A4A783D}" type="slidenum">
              <a:rPr lang="en-US" smtClean="0"/>
              <a:t>3</a:t>
            </a:fld>
            <a:endParaRPr lang="en-US"/>
          </a:p>
        </p:txBody>
      </p:sp>
    </p:spTree>
    <p:extLst>
      <p:ext uri="{BB962C8B-B14F-4D97-AF65-F5344CB8AC3E}">
        <p14:creationId xmlns:p14="http://schemas.microsoft.com/office/powerpoint/2010/main" val="80896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F5DE-4AF3-8446-9743-ABC3AD7B50B4}"/>
              </a:ext>
            </a:extLst>
          </p:cNvPr>
          <p:cNvSpPr>
            <a:spLocks noGrp="1"/>
          </p:cNvSpPr>
          <p:nvPr>
            <p:ph type="title"/>
          </p:nvPr>
        </p:nvSpPr>
        <p:spPr/>
        <p:txBody>
          <a:bodyPr/>
          <a:lstStyle/>
          <a:p>
            <a:r>
              <a:rPr lang="en-US" dirty="0"/>
              <a:t>Females have higher alpha diversity in TU</a:t>
            </a:r>
          </a:p>
        </p:txBody>
      </p:sp>
      <p:sp>
        <p:nvSpPr>
          <p:cNvPr id="3" name="Slide Number Placeholder 2">
            <a:extLst>
              <a:ext uri="{FF2B5EF4-FFF2-40B4-BE49-F238E27FC236}">
                <a16:creationId xmlns:a16="http://schemas.microsoft.com/office/drawing/2014/main" id="{F20F41C6-4083-9245-A75F-190F43146E7E}"/>
              </a:ext>
            </a:extLst>
          </p:cNvPr>
          <p:cNvSpPr>
            <a:spLocks noGrp="1"/>
          </p:cNvSpPr>
          <p:nvPr>
            <p:ph type="sldNum" sz="quarter" idx="12"/>
          </p:nvPr>
        </p:nvSpPr>
        <p:spPr/>
        <p:txBody>
          <a:bodyPr/>
          <a:lstStyle/>
          <a:p>
            <a:fld id="{BAB9E952-1D86-BC49-A207-68037A4A783D}" type="slidenum">
              <a:rPr lang="en-US" smtClean="0"/>
              <a:t>30</a:t>
            </a:fld>
            <a:endParaRPr lang="en-US"/>
          </a:p>
        </p:txBody>
      </p:sp>
      <p:pic>
        <p:nvPicPr>
          <p:cNvPr id="4" name="Picture 3">
            <a:extLst>
              <a:ext uri="{FF2B5EF4-FFF2-40B4-BE49-F238E27FC236}">
                <a16:creationId xmlns:a16="http://schemas.microsoft.com/office/drawing/2014/main" id="{67791D9C-49C3-5E45-89A9-EBDE0A1A243F}"/>
              </a:ext>
            </a:extLst>
          </p:cNvPr>
          <p:cNvPicPr>
            <a:picLocks noChangeAspect="1"/>
          </p:cNvPicPr>
          <p:nvPr/>
        </p:nvPicPr>
        <p:blipFill>
          <a:blip r:embed="rId2"/>
          <a:stretch>
            <a:fillRect/>
          </a:stretch>
        </p:blipFill>
        <p:spPr>
          <a:xfrm>
            <a:off x="8626366" y="1662906"/>
            <a:ext cx="3429000" cy="4356100"/>
          </a:xfrm>
          <a:prstGeom prst="rect">
            <a:avLst/>
          </a:prstGeom>
        </p:spPr>
      </p:pic>
      <p:pic>
        <p:nvPicPr>
          <p:cNvPr id="7" name="Picture 6">
            <a:extLst>
              <a:ext uri="{FF2B5EF4-FFF2-40B4-BE49-F238E27FC236}">
                <a16:creationId xmlns:a16="http://schemas.microsoft.com/office/drawing/2014/main" id="{EF581297-4CD8-BA4D-B07D-BEADA6AC9179}"/>
              </a:ext>
            </a:extLst>
          </p:cNvPr>
          <p:cNvPicPr>
            <a:picLocks noChangeAspect="1"/>
          </p:cNvPicPr>
          <p:nvPr/>
        </p:nvPicPr>
        <p:blipFill>
          <a:blip r:embed="rId3"/>
          <a:stretch>
            <a:fillRect/>
          </a:stretch>
        </p:blipFill>
        <p:spPr>
          <a:xfrm>
            <a:off x="5562600" y="2836041"/>
            <a:ext cx="3048000" cy="3098800"/>
          </a:xfrm>
          <a:prstGeom prst="rect">
            <a:avLst/>
          </a:prstGeom>
        </p:spPr>
      </p:pic>
      <p:pic>
        <p:nvPicPr>
          <p:cNvPr id="9" name="Picture 8">
            <a:extLst>
              <a:ext uri="{FF2B5EF4-FFF2-40B4-BE49-F238E27FC236}">
                <a16:creationId xmlns:a16="http://schemas.microsoft.com/office/drawing/2014/main" id="{0A75C4C1-E7A7-A446-8E9D-C82FDC851D8E}"/>
              </a:ext>
            </a:extLst>
          </p:cNvPr>
          <p:cNvPicPr>
            <a:picLocks noChangeAspect="1"/>
          </p:cNvPicPr>
          <p:nvPr/>
        </p:nvPicPr>
        <p:blipFill>
          <a:blip r:embed="rId4"/>
          <a:stretch>
            <a:fillRect/>
          </a:stretch>
        </p:blipFill>
        <p:spPr>
          <a:xfrm>
            <a:off x="157654" y="1442543"/>
            <a:ext cx="5278931" cy="5278931"/>
          </a:xfrm>
          <a:prstGeom prst="rect">
            <a:avLst/>
          </a:prstGeom>
        </p:spPr>
      </p:pic>
      <p:sp>
        <p:nvSpPr>
          <p:cNvPr id="10" name="TextBox 9">
            <a:extLst>
              <a:ext uri="{FF2B5EF4-FFF2-40B4-BE49-F238E27FC236}">
                <a16:creationId xmlns:a16="http://schemas.microsoft.com/office/drawing/2014/main" id="{6DA30A09-F494-584D-9CED-A2F3B4534026}"/>
              </a:ext>
            </a:extLst>
          </p:cNvPr>
          <p:cNvSpPr txBox="1"/>
          <p:nvPr/>
        </p:nvSpPr>
        <p:spPr>
          <a:xfrm>
            <a:off x="5980388" y="2528264"/>
            <a:ext cx="2385848" cy="261610"/>
          </a:xfrm>
          <a:prstGeom prst="rect">
            <a:avLst/>
          </a:prstGeom>
          <a:noFill/>
        </p:spPr>
        <p:txBody>
          <a:bodyPr wrap="square" rtlCol="0">
            <a:spAutoFit/>
          </a:bodyPr>
          <a:lstStyle/>
          <a:p>
            <a:pPr algn="ctr"/>
            <a:r>
              <a:rPr lang="en-US" sz="1100" dirty="0" err="1"/>
              <a:t>glm</a:t>
            </a:r>
            <a:r>
              <a:rPr lang="en-US" sz="1100" dirty="0"/>
              <a:t>(</a:t>
            </a:r>
            <a:r>
              <a:rPr lang="en-US" sz="1100" dirty="0" err="1"/>
              <a:t>Alpha.Score</a:t>
            </a:r>
            <a:r>
              <a:rPr lang="en-US" sz="1100" dirty="0"/>
              <a:t> ~ </a:t>
            </a:r>
            <a:r>
              <a:rPr lang="en-US" sz="1100" dirty="0" err="1"/>
              <a:t>sex:strain</a:t>
            </a:r>
            <a:r>
              <a:rPr lang="en-US" sz="1100" dirty="0"/>
              <a:t>)</a:t>
            </a:r>
          </a:p>
        </p:txBody>
      </p:sp>
    </p:spTree>
    <p:extLst>
      <p:ext uri="{BB962C8B-B14F-4D97-AF65-F5344CB8AC3E}">
        <p14:creationId xmlns:p14="http://schemas.microsoft.com/office/powerpoint/2010/main" val="3148502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B8D2-17D9-2F49-B361-E54A0080F444}"/>
              </a:ext>
            </a:extLst>
          </p:cNvPr>
          <p:cNvSpPr>
            <a:spLocks noGrp="1"/>
          </p:cNvSpPr>
          <p:nvPr>
            <p:ph type="title"/>
          </p:nvPr>
        </p:nvSpPr>
        <p:spPr/>
        <p:txBody>
          <a:bodyPr/>
          <a:lstStyle/>
          <a:p>
            <a:r>
              <a:rPr lang="en-US" dirty="0"/>
              <a:t>Strain overwhelms any sex effects in microbiome composition</a:t>
            </a:r>
          </a:p>
        </p:txBody>
      </p:sp>
      <p:sp>
        <p:nvSpPr>
          <p:cNvPr id="3" name="Slide Number Placeholder 2">
            <a:extLst>
              <a:ext uri="{FF2B5EF4-FFF2-40B4-BE49-F238E27FC236}">
                <a16:creationId xmlns:a16="http://schemas.microsoft.com/office/drawing/2014/main" id="{D272A6BF-BA26-724B-A57A-8F7E67EC2ACC}"/>
              </a:ext>
            </a:extLst>
          </p:cNvPr>
          <p:cNvSpPr>
            <a:spLocks noGrp="1"/>
          </p:cNvSpPr>
          <p:nvPr>
            <p:ph type="sldNum" sz="quarter" idx="12"/>
          </p:nvPr>
        </p:nvSpPr>
        <p:spPr/>
        <p:txBody>
          <a:bodyPr/>
          <a:lstStyle/>
          <a:p>
            <a:fld id="{BAB9E952-1D86-BC49-A207-68037A4A783D}" type="slidenum">
              <a:rPr lang="en-US" smtClean="0"/>
              <a:t>31</a:t>
            </a:fld>
            <a:endParaRPr lang="en-US"/>
          </a:p>
        </p:txBody>
      </p:sp>
      <p:pic>
        <p:nvPicPr>
          <p:cNvPr id="4" name="Picture 3">
            <a:extLst>
              <a:ext uri="{FF2B5EF4-FFF2-40B4-BE49-F238E27FC236}">
                <a16:creationId xmlns:a16="http://schemas.microsoft.com/office/drawing/2014/main" id="{B44BB659-C0F2-E043-B33E-4EC674C6BD42}"/>
              </a:ext>
            </a:extLst>
          </p:cNvPr>
          <p:cNvPicPr>
            <a:picLocks noChangeAspect="1"/>
          </p:cNvPicPr>
          <p:nvPr/>
        </p:nvPicPr>
        <p:blipFill>
          <a:blip r:embed="rId2"/>
          <a:stretch>
            <a:fillRect/>
          </a:stretch>
        </p:blipFill>
        <p:spPr>
          <a:xfrm>
            <a:off x="7268341" y="1475469"/>
            <a:ext cx="4555797" cy="5063443"/>
          </a:xfrm>
          <a:prstGeom prst="rect">
            <a:avLst/>
          </a:prstGeom>
        </p:spPr>
      </p:pic>
      <p:pic>
        <p:nvPicPr>
          <p:cNvPr id="6" name="Picture 5">
            <a:extLst>
              <a:ext uri="{FF2B5EF4-FFF2-40B4-BE49-F238E27FC236}">
                <a16:creationId xmlns:a16="http://schemas.microsoft.com/office/drawing/2014/main" id="{DFBF17DF-CB97-2940-B0D4-4A19C48E17C5}"/>
              </a:ext>
            </a:extLst>
          </p:cNvPr>
          <p:cNvPicPr>
            <a:picLocks noChangeAspect="1"/>
          </p:cNvPicPr>
          <p:nvPr/>
        </p:nvPicPr>
        <p:blipFill>
          <a:blip r:embed="rId3"/>
          <a:stretch>
            <a:fillRect/>
          </a:stretch>
        </p:blipFill>
        <p:spPr>
          <a:xfrm>
            <a:off x="1414079" y="1466303"/>
            <a:ext cx="5255172" cy="5255172"/>
          </a:xfrm>
          <a:prstGeom prst="rect">
            <a:avLst/>
          </a:prstGeom>
        </p:spPr>
      </p:pic>
    </p:spTree>
    <p:extLst>
      <p:ext uri="{BB962C8B-B14F-4D97-AF65-F5344CB8AC3E}">
        <p14:creationId xmlns:p14="http://schemas.microsoft.com/office/powerpoint/2010/main" val="2375400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8C73-26A8-B24C-A41A-293F79537471}"/>
              </a:ext>
            </a:extLst>
          </p:cNvPr>
          <p:cNvSpPr>
            <a:spLocks noGrp="1"/>
          </p:cNvSpPr>
          <p:nvPr>
            <p:ph type="title"/>
          </p:nvPr>
        </p:nvSpPr>
        <p:spPr/>
        <p:txBody>
          <a:bodyPr/>
          <a:lstStyle/>
          <a:p>
            <a:r>
              <a:rPr lang="en-US" dirty="0"/>
              <a:t>Summary of results</a:t>
            </a:r>
          </a:p>
        </p:txBody>
      </p:sp>
      <p:sp>
        <p:nvSpPr>
          <p:cNvPr id="4" name="Content Placeholder 3">
            <a:extLst>
              <a:ext uri="{FF2B5EF4-FFF2-40B4-BE49-F238E27FC236}">
                <a16:creationId xmlns:a16="http://schemas.microsoft.com/office/drawing/2014/main" id="{3305AC09-787D-AF4C-9B12-AF74D836DAD0}"/>
              </a:ext>
            </a:extLst>
          </p:cNvPr>
          <p:cNvSpPr>
            <a:spLocks noGrp="1"/>
          </p:cNvSpPr>
          <p:nvPr>
            <p:ph idx="1"/>
          </p:nvPr>
        </p:nvSpPr>
        <p:spPr/>
        <p:txBody>
          <a:bodyPr/>
          <a:lstStyle/>
          <a:p>
            <a:r>
              <a:rPr lang="en-US" dirty="0"/>
              <a:t>Strain plays a role in microbiome diversity and composition</a:t>
            </a:r>
          </a:p>
          <a:p>
            <a:pPr lvl="1"/>
            <a:r>
              <a:rPr lang="en-US" dirty="0"/>
              <a:t>AB fish had lower alpha diversity scores compared to others</a:t>
            </a:r>
          </a:p>
          <a:p>
            <a:pPr lvl="1"/>
            <a:r>
              <a:rPr lang="en-US" dirty="0"/>
              <a:t>Composition of abundant taxa don’t appear to be affected by strain, but rarer taxa are</a:t>
            </a:r>
          </a:p>
          <a:p>
            <a:pPr lvl="1"/>
            <a:r>
              <a:rPr lang="en-US" dirty="0"/>
              <a:t>Dispersion is lowest in rarer taxa in AB strain</a:t>
            </a:r>
          </a:p>
          <a:p>
            <a:r>
              <a:rPr lang="en-US" dirty="0"/>
              <a:t>Time influences composition in rarer taxa</a:t>
            </a:r>
          </a:p>
          <a:p>
            <a:pPr lvl="1"/>
            <a:r>
              <a:rPr lang="en-US" dirty="0"/>
              <a:t>This tracks with diet study</a:t>
            </a:r>
          </a:p>
          <a:p>
            <a:r>
              <a:rPr lang="en-US" dirty="0"/>
              <a:t>Female TU fish had higher alpha diversity than males, other strains weren’t different</a:t>
            </a:r>
          </a:p>
          <a:p>
            <a:r>
              <a:rPr lang="en-US" dirty="0"/>
              <a:t>No differences in microbiome composition between sexes</a:t>
            </a:r>
          </a:p>
          <a:p>
            <a:endParaRPr lang="en-US" dirty="0"/>
          </a:p>
          <a:p>
            <a:endParaRPr lang="en-US" dirty="0"/>
          </a:p>
          <a:p>
            <a:pPr lvl="1"/>
            <a:endParaRPr lang="en-US" dirty="0"/>
          </a:p>
        </p:txBody>
      </p:sp>
      <p:sp>
        <p:nvSpPr>
          <p:cNvPr id="3" name="Slide Number Placeholder 2">
            <a:extLst>
              <a:ext uri="{FF2B5EF4-FFF2-40B4-BE49-F238E27FC236}">
                <a16:creationId xmlns:a16="http://schemas.microsoft.com/office/drawing/2014/main" id="{8D841513-56D1-BE40-BAC6-A749AD307404}"/>
              </a:ext>
            </a:extLst>
          </p:cNvPr>
          <p:cNvSpPr>
            <a:spLocks noGrp="1"/>
          </p:cNvSpPr>
          <p:nvPr>
            <p:ph type="sldNum" sz="quarter" idx="12"/>
          </p:nvPr>
        </p:nvSpPr>
        <p:spPr/>
        <p:txBody>
          <a:bodyPr/>
          <a:lstStyle/>
          <a:p>
            <a:fld id="{BAB9E952-1D86-BC49-A207-68037A4A783D}" type="slidenum">
              <a:rPr lang="en-US" smtClean="0"/>
              <a:t>32</a:t>
            </a:fld>
            <a:endParaRPr lang="en-US"/>
          </a:p>
        </p:txBody>
      </p:sp>
    </p:spTree>
    <p:extLst>
      <p:ext uri="{BB962C8B-B14F-4D97-AF65-F5344CB8AC3E}">
        <p14:creationId xmlns:p14="http://schemas.microsoft.com/office/powerpoint/2010/main" val="544455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5C2A-3CB9-794B-BA33-90E434757D9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7370AE1-335C-5041-ABC1-08E9CE658B00}"/>
              </a:ext>
            </a:extLst>
          </p:cNvPr>
          <p:cNvSpPr>
            <a:spLocks noGrp="1"/>
          </p:cNvSpPr>
          <p:nvPr>
            <p:ph idx="1"/>
          </p:nvPr>
        </p:nvSpPr>
        <p:spPr/>
        <p:txBody>
          <a:bodyPr/>
          <a:lstStyle/>
          <a:p>
            <a:r>
              <a:rPr lang="en-US" dirty="0"/>
              <a:t>Microbiome largely conserved across strains, but differ in diversity and composition of rarer taxa</a:t>
            </a:r>
          </a:p>
          <a:p>
            <a:endParaRPr lang="en-US" dirty="0"/>
          </a:p>
          <a:p>
            <a:r>
              <a:rPr lang="en-US" dirty="0"/>
              <a:t>Supports the ability to integrate microbiome data across zebrafish microbiome studies so long as you’re mindful of rarer taxa</a:t>
            </a:r>
          </a:p>
        </p:txBody>
      </p:sp>
      <p:sp>
        <p:nvSpPr>
          <p:cNvPr id="4" name="Slide Number Placeholder 3">
            <a:extLst>
              <a:ext uri="{FF2B5EF4-FFF2-40B4-BE49-F238E27FC236}">
                <a16:creationId xmlns:a16="http://schemas.microsoft.com/office/drawing/2014/main" id="{B39DA403-0E0F-E54C-B177-25F68DCEF872}"/>
              </a:ext>
            </a:extLst>
          </p:cNvPr>
          <p:cNvSpPr>
            <a:spLocks noGrp="1"/>
          </p:cNvSpPr>
          <p:nvPr>
            <p:ph type="sldNum" sz="quarter" idx="12"/>
          </p:nvPr>
        </p:nvSpPr>
        <p:spPr/>
        <p:txBody>
          <a:bodyPr/>
          <a:lstStyle/>
          <a:p>
            <a:fld id="{BAB9E952-1D86-BC49-A207-68037A4A783D}" type="slidenum">
              <a:rPr lang="en-US" smtClean="0"/>
              <a:t>33</a:t>
            </a:fld>
            <a:endParaRPr lang="en-US"/>
          </a:p>
        </p:txBody>
      </p:sp>
    </p:spTree>
    <p:extLst>
      <p:ext uri="{BB962C8B-B14F-4D97-AF65-F5344CB8AC3E}">
        <p14:creationId xmlns:p14="http://schemas.microsoft.com/office/powerpoint/2010/main" val="142074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9480-36EE-F940-8B4E-C8A7354C8BFD}"/>
              </a:ext>
            </a:extLst>
          </p:cNvPr>
          <p:cNvSpPr>
            <a:spLocks noGrp="1"/>
          </p:cNvSpPr>
          <p:nvPr>
            <p:ph type="title"/>
          </p:nvPr>
        </p:nvSpPr>
        <p:spPr/>
        <p:txBody>
          <a:bodyPr/>
          <a:lstStyle/>
          <a:p>
            <a:r>
              <a:rPr lang="en-US" dirty="0"/>
              <a:t>Future directions?</a:t>
            </a:r>
          </a:p>
        </p:txBody>
      </p:sp>
      <p:sp>
        <p:nvSpPr>
          <p:cNvPr id="4" name="Content Placeholder 3">
            <a:extLst>
              <a:ext uri="{FF2B5EF4-FFF2-40B4-BE49-F238E27FC236}">
                <a16:creationId xmlns:a16="http://schemas.microsoft.com/office/drawing/2014/main" id="{F241507D-C096-FB40-A9DA-35C9D1A4FBD7}"/>
              </a:ext>
            </a:extLst>
          </p:cNvPr>
          <p:cNvSpPr>
            <a:spLocks noGrp="1"/>
          </p:cNvSpPr>
          <p:nvPr>
            <p:ph idx="1"/>
          </p:nvPr>
        </p:nvSpPr>
        <p:spPr/>
        <p:txBody>
          <a:bodyPr/>
          <a:lstStyle/>
          <a:p>
            <a:r>
              <a:rPr lang="en-US" dirty="0"/>
              <a:t>Mike is considering repeating the study</a:t>
            </a:r>
          </a:p>
          <a:p>
            <a:endParaRPr lang="en-US" dirty="0"/>
          </a:p>
          <a:p>
            <a:r>
              <a:rPr lang="en-US" dirty="0"/>
              <a:t>Publish a letter noting our observations</a:t>
            </a:r>
          </a:p>
        </p:txBody>
      </p:sp>
      <p:sp>
        <p:nvSpPr>
          <p:cNvPr id="3" name="Slide Number Placeholder 2">
            <a:extLst>
              <a:ext uri="{FF2B5EF4-FFF2-40B4-BE49-F238E27FC236}">
                <a16:creationId xmlns:a16="http://schemas.microsoft.com/office/drawing/2014/main" id="{45D741AF-F8D7-0B41-9ECC-797E5E060681}"/>
              </a:ext>
            </a:extLst>
          </p:cNvPr>
          <p:cNvSpPr>
            <a:spLocks noGrp="1"/>
          </p:cNvSpPr>
          <p:nvPr>
            <p:ph type="sldNum" sz="quarter" idx="12"/>
          </p:nvPr>
        </p:nvSpPr>
        <p:spPr/>
        <p:txBody>
          <a:bodyPr/>
          <a:lstStyle/>
          <a:p>
            <a:fld id="{BAB9E952-1D86-BC49-A207-68037A4A783D}" type="slidenum">
              <a:rPr lang="en-US" smtClean="0"/>
              <a:t>34</a:t>
            </a:fld>
            <a:endParaRPr lang="en-US"/>
          </a:p>
        </p:txBody>
      </p:sp>
    </p:spTree>
    <p:extLst>
      <p:ext uri="{BB962C8B-B14F-4D97-AF65-F5344CB8AC3E}">
        <p14:creationId xmlns:p14="http://schemas.microsoft.com/office/powerpoint/2010/main" val="400423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68BF-4530-5B41-88B5-B3FC91D56A20}"/>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6E3EFB57-4C46-834C-9775-7CD2B095B7B8}"/>
              </a:ext>
            </a:extLst>
          </p:cNvPr>
          <p:cNvSpPr>
            <a:spLocks noGrp="1"/>
          </p:cNvSpPr>
          <p:nvPr>
            <p:ph idx="1"/>
          </p:nvPr>
        </p:nvSpPr>
        <p:spPr/>
        <p:txBody>
          <a:bodyPr/>
          <a:lstStyle/>
          <a:p>
            <a:r>
              <a:rPr lang="en-US" dirty="0"/>
              <a:t>As always, thank you to Kristin, Keaton, Colleen, Corbin, Mike and Tom for their help with this study</a:t>
            </a:r>
          </a:p>
        </p:txBody>
      </p:sp>
      <p:sp>
        <p:nvSpPr>
          <p:cNvPr id="3" name="Slide Number Placeholder 2">
            <a:extLst>
              <a:ext uri="{FF2B5EF4-FFF2-40B4-BE49-F238E27FC236}">
                <a16:creationId xmlns:a16="http://schemas.microsoft.com/office/drawing/2014/main" id="{7DF87E64-355D-3B4E-9808-03B3697E2E0E}"/>
              </a:ext>
            </a:extLst>
          </p:cNvPr>
          <p:cNvSpPr>
            <a:spLocks noGrp="1"/>
          </p:cNvSpPr>
          <p:nvPr>
            <p:ph type="sldNum" sz="quarter" idx="12"/>
          </p:nvPr>
        </p:nvSpPr>
        <p:spPr/>
        <p:txBody>
          <a:bodyPr/>
          <a:lstStyle/>
          <a:p>
            <a:fld id="{BAB9E952-1D86-BC49-A207-68037A4A783D}" type="slidenum">
              <a:rPr lang="en-US" smtClean="0"/>
              <a:t>35</a:t>
            </a:fld>
            <a:endParaRPr lang="en-US"/>
          </a:p>
        </p:txBody>
      </p:sp>
    </p:spTree>
    <p:extLst>
      <p:ext uri="{BB962C8B-B14F-4D97-AF65-F5344CB8AC3E}">
        <p14:creationId xmlns:p14="http://schemas.microsoft.com/office/powerpoint/2010/main" val="1511578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E86C0B-F4B0-024E-A113-F4669AAB7C83}"/>
              </a:ext>
            </a:extLst>
          </p:cNvPr>
          <p:cNvSpPr>
            <a:spLocks noGrp="1"/>
          </p:cNvSpPr>
          <p:nvPr>
            <p:ph type="sldNum" sz="quarter" idx="12"/>
          </p:nvPr>
        </p:nvSpPr>
        <p:spPr/>
        <p:txBody>
          <a:bodyPr/>
          <a:lstStyle/>
          <a:p>
            <a:fld id="{BAB9E952-1D86-BC49-A207-68037A4A783D}" type="slidenum">
              <a:rPr lang="en-US" smtClean="0"/>
              <a:t>36</a:t>
            </a:fld>
            <a:endParaRPr lang="en-US"/>
          </a:p>
        </p:txBody>
      </p:sp>
    </p:spTree>
    <p:extLst>
      <p:ext uri="{BB962C8B-B14F-4D97-AF65-F5344CB8AC3E}">
        <p14:creationId xmlns:p14="http://schemas.microsoft.com/office/powerpoint/2010/main" val="3097086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1AC2-8F9A-C144-BDBD-4E986CE33A6E}"/>
              </a:ext>
            </a:extLst>
          </p:cNvPr>
          <p:cNvSpPr>
            <a:spLocks noGrp="1"/>
          </p:cNvSpPr>
          <p:nvPr>
            <p:ph type="title"/>
          </p:nvPr>
        </p:nvSpPr>
        <p:spPr/>
        <p:txBody>
          <a:bodyPr/>
          <a:lstStyle/>
          <a:p>
            <a:r>
              <a:rPr lang="en-US" dirty="0"/>
              <a:t>No sex effects observed</a:t>
            </a:r>
          </a:p>
        </p:txBody>
      </p:sp>
      <p:sp>
        <p:nvSpPr>
          <p:cNvPr id="3" name="Slide Number Placeholder 2">
            <a:extLst>
              <a:ext uri="{FF2B5EF4-FFF2-40B4-BE49-F238E27FC236}">
                <a16:creationId xmlns:a16="http://schemas.microsoft.com/office/drawing/2014/main" id="{503B7389-DE3F-514E-8C72-8D1655DFFAFF}"/>
              </a:ext>
            </a:extLst>
          </p:cNvPr>
          <p:cNvSpPr>
            <a:spLocks noGrp="1"/>
          </p:cNvSpPr>
          <p:nvPr>
            <p:ph type="sldNum" sz="quarter" idx="12"/>
          </p:nvPr>
        </p:nvSpPr>
        <p:spPr/>
        <p:txBody>
          <a:bodyPr/>
          <a:lstStyle/>
          <a:p>
            <a:fld id="{BAB9E952-1D86-BC49-A207-68037A4A783D}" type="slidenum">
              <a:rPr lang="en-US" smtClean="0"/>
              <a:t>37</a:t>
            </a:fld>
            <a:endParaRPr lang="en-US"/>
          </a:p>
        </p:txBody>
      </p:sp>
      <p:pic>
        <p:nvPicPr>
          <p:cNvPr id="5" name="Picture 4">
            <a:extLst>
              <a:ext uri="{FF2B5EF4-FFF2-40B4-BE49-F238E27FC236}">
                <a16:creationId xmlns:a16="http://schemas.microsoft.com/office/drawing/2014/main" id="{D0BF8F8D-8025-8E4C-AB40-431F60BAC356}"/>
              </a:ext>
            </a:extLst>
          </p:cNvPr>
          <p:cNvPicPr>
            <a:picLocks noChangeAspect="1"/>
          </p:cNvPicPr>
          <p:nvPr/>
        </p:nvPicPr>
        <p:blipFill>
          <a:blip r:embed="rId2"/>
          <a:stretch>
            <a:fillRect/>
          </a:stretch>
        </p:blipFill>
        <p:spPr>
          <a:xfrm>
            <a:off x="409903" y="3222647"/>
            <a:ext cx="6112210" cy="3005170"/>
          </a:xfrm>
          <a:prstGeom prst="rect">
            <a:avLst/>
          </a:prstGeom>
        </p:spPr>
      </p:pic>
      <p:pic>
        <p:nvPicPr>
          <p:cNvPr id="6" name="Picture 5">
            <a:extLst>
              <a:ext uri="{FF2B5EF4-FFF2-40B4-BE49-F238E27FC236}">
                <a16:creationId xmlns:a16="http://schemas.microsoft.com/office/drawing/2014/main" id="{571529AE-3D43-4740-AD46-BEBAF80F1CEC}"/>
              </a:ext>
            </a:extLst>
          </p:cNvPr>
          <p:cNvPicPr>
            <a:picLocks noChangeAspect="1"/>
          </p:cNvPicPr>
          <p:nvPr/>
        </p:nvPicPr>
        <p:blipFill>
          <a:blip r:embed="rId3"/>
          <a:stretch>
            <a:fillRect/>
          </a:stretch>
        </p:blipFill>
        <p:spPr>
          <a:xfrm>
            <a:off x="6349137" y="3229128"/>
            <a:ext cx="5326316" cy="3160111"/>
          </a:xfrm>
          <a:prstGeom prst="rect">
            <a:avLst/>
          </a:prstGeom>
        </p:spPr>
      </p:pic>
    </p:spTree>
    <p:extLst>
      <p:ext uri="{BB962C8B-B14F-4D97-AF65-F5344CB8AC3E}">
        <p14:creationId xmlns:p14="http://schemas.microsoft.com/office/powerpoint/2010/main" val="1816268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8B231E-FDE1-4445-8B5A-BBC9112844EB}"/>
              </a:ext>
            </a:extLst>
          </p:cNvPr>
          <p:cNvSpPr>
            <a:spLocks noGrp="1"/>
          </p:cNvSpPr>
          <p:nvPr>
            <p:ph type="sldNum" sz="quarter" idx="12"/>
          </p:nvPr>
        </p:nvSpPr>
        <p:spPr/>
        <p:txBody>
          <a:bodyPr/>
          <a:lstStyle/>
          <a:p>
            <a:fld id="{BAB9E952-1D86-BC49-A207-68037A4A783D}" type="slidenum">
              <a:rPr lang="en-US" smtClean="0"/>
              <a:t>38</a:t>
            </a:fld>
            <a:endParaRPr lang="en-US"/>
          </a:p>
        </p:txBody>
      </p:sp>
    </p:spTree>
    <p:extLst>
      <p:ext uri="{BB962C8B-B14F-4D97-AF65-F5344CB8AC3E}">
        <p14:creationId xmlns:p14="http://schemas.microsoft.com/office/powerpoint/2010/main" val="1199433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A7D-B5D3-3F45-87CC-E95A77E1D1BB}"/>
              </a:ext>
            </a:extLst>
          </p:cNvPr>
          <p:cNvSpPr>
            <a:spLocks noGrp="1"/>
          </p:cNvSpPr>
          <p:nvPr>
            <p:ph type="title"/>
          </p:nvPr>
        </p:nvSpPr>
        <p:spPr/>
        <p:txBody>
          <a:bodyPr>
            <a:normAutofit/>
          </a:bodyPr>
          <a:lstStyle/>
          <a:p>
            <a:r>
              <a:rPr lang="en-US" sz="3600" dirty="0"/>
              <a:t>Pathogen exposure not a significant predictor of microbiome diversity</a:t>
            </a:r>
          </a:p>
        </p:txBody>
      </p:sp>
      <p:pic>
        <p:nvPicPr>
          <p:cNvPr id="5122" name="Picture 2">
            <a:extLst>
              <a:ext uri="{FF2B5EF4-FFF2-40B4-BE49-F238E27FC236}">
                <a16:creationId xmlns:a16="http://schemas.microsoft.com/office/drawing/2014/main" id="{A1CAD77F-106D-2448-9463-3CEF0416C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325563"/>
            <a:ext cx="5532437" cy="55324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9BABBFB-477B-6D44-905A-69D6BA5FF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25563"/>
            <a:ext cx="5532437" cy="55324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395A798-C7D6-9841-8847-0A7B68EEA9C1}"/>
              </a:ext>
            </a:extLst>
          </p:cNvPr>
          <p:cNvSpPr>
            <a:spLocks noGrp="1"/>
          </p:cNvSpPr>
          <p:nvPr>
            <p:ph type="sldNum" sz="quarter" idx="12"/>
          </p:nvPr>
        </p:nvSpPr>
        <p:spPr/>
        <p:txBody>
          <a:bodyPr/>
          <a:lstStyle/>
          <a:p>
            <a:fld id="{BAB9E952-1D86-BC49-A207-68037A4A783D}" type="slidenum">
              <a:rPr lang="en-US" smtClean="0"/>
              <a:t>39</a:t>
            </a:fld>
            <a:endParaRPr lang="en-US"/>
          </a:p>
        </p:txBody>
      </p:sp>
    </p:spTree>
    <p:extLst>
      <p:ext uri="{BB962C8B-B14F-4D97-AF65-F5344CB8AC3E}">
        <p14:creationId xmlns:p14="http://schemas.microsoft.com/office/powerpoint/2010/main" val="99232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FD9E-1DB4-974F-B076-16972DACB4BF}"/>
              </a:ext>
            </a:extLst>
          </p:cNvPr>
          <p:cNvSpPr>
            <a:spLocks noGrp="1"/>
          </p:cNvSpPr>
          <p:nvPr>
            <p:ph type="title"/>
          </p:nvPr>
        </p:nvSpPr>
        <p:spPr/>
        <p:txBody>
          <a:bodyPr/>
          <a:lstStyle/>
          <a:p>
            <a:r>
              <a:rPr lang="en-US" dirty="0"/>
              <a:t>Zebrafish are an important research model</a:t>
            </a:r>
          </a:p>
        </p:txBody>
      </p:sp>
      <p:sp>
        <p:nvSpPr>
          <p:cNvPr id="3" name="Content Placeholder 2">
            <a:extLst>
              <a:ext uri="{FF2B5EF4-FFF2-40B4-BE49-F238E27FC236}">
                <a16:creationId xmlns:a16="http://schemas.microsoft.com/office/drawing/2014/main" id="{25BA7E94-DC6B-9B43-835A-3D4B7B53C7CE}"/>
              </a:ext>
            </a:extLst>
          </p:cNvPr>
          <p:cNvSpPr>
            <a:spLocks noGrp="1"/>
          </p:cNvSpPr>
          <p:nvPr>
            <p:ph idx="1"/>
          </p:nvPr>
        </p:nvSpPr>
        <p:spPr>
          <a:xfrm>
            <a:off x="216816" y="1545996"/>
            <a:ext cx="6849632" cy="5181375"/>
          </a:xfrm>
        </p:spPr>
        <p:txBody>
          <a:bodyPr>
            <a:normAutofit/>
          </a:bodyPr>
          <a:lstStyle/>
          <a:p>
            <a:pPr marL="0" indent="0">
              <a:buNone/>
            </a:pPr>
            <a:r>
              <a:rPr lang="en-US" dirty="0"/>
              <a:t>Used as a model organism since 1970’s</a:t>
            </a:r>
          </a:p>
          <a:p>
            <a:pPr marL="0" indent="0">
              <a:buNone/>
            </a:pPr>
            <a:endParaRPr lang="en-US" dirty="0"/>
          </a:p>
          <a:p>
            <a:pPr marL="0" indent="0">
              <a:buNone/>
            </a:pPr>
            <a:r>
              <a:rPr lang="en-US" dirty="0"/>
              <a:t>Benefits of using zebrafish:</a:t>
            </a:r>
          </a:p>
          <a:p>
            <a:r>
              <a:rPr lang="en-US" dirty="0"/>
              <a:t>Extensive homology to early human development, genetics, and biochemistry</a:t>
            </a:r>
          </a:p>
          <a:p>
            <a:r>
              <a:rPr lang="en-US" dirty="0"/>
              <a:t>Established, high-throughput methods</a:t>
            </a:r>
          </a:p>
          <a:p>
            <a:r>
              <a:rPr lang="en-US" dirty="0"/>
              <a:t>Large sample sizes</a:t>
            </a:r>
          </a:p>
          <a:p>
            <a:r>
              <a:rPr lang="en-US" dirty="0"/>
              <a:t>Ease of directly manipulate microbiome</a:t>
            </a:r>
          </a:p>
          <a:p>
            <a:endParaRPr lang="en-US" dirty="0"/>
          </a:p>
          <a:p>
            <a:pPr marL="0" indent="0">
              <a:buNone/>
            </a:pPr>
            <a:r>
              <a:rPr lang="en-US" dirty="0"/>
              <a:t>Becoming popular in microbiome research</a:t>
            </a:r>
          </a:p>
          <a:p>
            <a:endParaRPr lang="en-US" dirty="0"/>
          </a:p>
        </p:txBody>
      </p:sp>
      <p:sp>
        <p:nvSpPr>
          <p:cNvPr id="31" name="Slide Number Placeholder 2">
            <a:extLst>
              <a:ext uri="{FF2B5EF4-FFF2-40B4-BE49-F238E27FC236}">
                <a16:creationId xmlns:a16="http://schemas.microsoft.com/office/drawing/2014/main" id="{8F350421-CABA-D745-9B05-1B9119169F29}"/>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4</a:t>
            </a:fld>
            <a:endParaRPr lang="en-US" dirty="0"/>
          </a:p>
        </p:txBody>
      </p:sp>
      <p:pic>
        <p:nvPicPr>
          <p:cNvPr id="1028" name="Picture 4">
            <a:extLst>
              <a:ext uri="{FF2B5EF4-FFF2-40B4-BE49-F238E27FC236}">
                <a16:creationId xmlns:a16="http://schemas.microsoft.com/office/drawing/2014/main" id="{EEF7E80E-952A-6E41-8DB3-683A2E834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182" y="1644135"/>
            <a:ext cx="4671859" cy="435435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A1F4563-8B64-FC44-AF0F-529CC738400D}"/>
              </a:ext>
            </a:extLst>
          </p:cNvPr>
          <p:cNvSpPr txBox="1"/>
          <p:nvPr/>
        </p:nvSpPr>
        <p:spPr>
          <a:xfrm>
            <a:off x="7846540" y="5906530"/>
            <a:ext cx="2533135" cy="307777"/>
          </a:xfrm>
          <a:prstGeom prst="rect">
            <a:avLst/>
          </a:prstGeom>
          <a:noFill/>
        </p:spPr>
        <p:txBody>
          <a:bodyPr wrap="square" rtlCol="0">
            <a:spAutoFit/>
          </a:bodyPr>
          <a:lstStyle/>
          <a:p>
            <a:r>
              <a:rPr lang="en-US" sz="1400" dirty="0">
                <a:solidFill>
                  <a:schemeClr val="bg1">
                    <a:lumMod val="50000"/>
                  </a:schemeClr>
                </a:solidFill>
              </a:rPr>
              <a:t>Source: Web of Science</a:t>
            </a:r>
          </a:p>
        </p:txBody>
      </p:sp>
    </p:spTree>
    <p:extLst>
      <p:ext uri="{BB962C8B-B14F-4D97-AF65-F5344CB8AC3E}">
        <p14:creationId xmlns:p14="http://schemas.microsoft.com/office/powerpoint/2010/main" val="307120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33D5E-8BF9-5A47-942F-DFC5EB18E8D2}"/>
              </a:ext>
            </a:extLst>
          </p:cNvPr>
          <p:cNvPicPr>
            <a:picLocks noChangeAspect="1"/>
          </p:cNvPicPr>
          <p:nvPr/>
        </p:nvPicPr>
        <p:blipFill>
          <a:blip r:embed="rId2"/>
          <a:stretch>
            <a:fillRect/>
          </a:stretch>
        </p:blipFill>
        <p:spPr>
          <a:xfrm>
            <a:off x="2416030" y="734240"/>
            <a:ext cx="6118429" cy="5389519"/>
          </a:xfrm>
          <a:prstGeom prst="rect">
            <a:avLst/>
          </a:prstGeom>
        </p:spPr>
      </p:pic>
      <p:sp>
        <p:nvSpPr>
          <p:cNvPr id="2" name="Slide Number Placeholder 1">
            <a:extLst>
              <a:ext uri="{FF2B5EF4-FFF2-40B4-BE49-F238E27FC236}">
                <a16:creationId xmlns:a16="http://schemas.microsoft.com/office/drawing/2014/main" id="{7F27B205-7F75-F744-9622-3F32C651A7E7}"/>
              </a:ext>
            </a:extLst>
          </p:cNvPr>
          <p:cNvSpPr>
            <a:spLocks noGrp="1"/>
          </p:cNvSpPr>
          <p:nvPr>
            <p:ph type="sldNum" sz="quarter" idx="12"/>
          </p:nvPr>
        </p:nvSpPr>
        <p:spPr/>
        <p:txBody>
          <a:bodyPr/>
          <a:lstStyle/>
          <a:p>
            <a:fld id="{BAB9E952-1D86-BC49-A207-68037A4A783D}" type="slidenum">
              <a:rPr lang="en-US" smtClean="0"/>
              <a:t>40</a:t>
            </a:fld>
            <a:endParaRPr lang="en-US"/>
          </a:p>
        </p:txBody>
      </p:sp>
    </p:spTree>
    <p:extLst>
      <p:ext uri="{BB962C8B-B14F-4D97-AF65-F5344CB8AC3E}">
        <p14:creationId xmlns:p14="http://schemas.microsoft.com/office/powerpoint/2010/main" val="390763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lstStyle/>
          <a:p>
            <a:r>
              <a:rPr lang="en-US" dirty="0"/>
              <a:t>Presence of worms not a significant predictor of microbiome diversity</a:t>
            </a:r>
          </a:p>
        </p:txBody>
      </p:sp>
      <p:pic>
        <p:nvPicPr>
          <p:cNvPr id="4" name="Picture 3">
            <a:extLst>
              <a:ext uri="{FF2B5EF4-FFF2-40B4-BE49-F238E27FC236}">
                <a16:creationId xmlns:a16="http://schemas.microsoft.com/office/drawing/2014/main" id="{4A641AAE-C879-D84F-9C0A-454F815AAAB4}"/>
              </a:ext>
            </a:extLst>
          </p:cNvPr>
          <p:cNvPicPr>
            <a:picLocks noChangeAspect="1"/>
          </p:cNvPicPr>
          <p:nvPr/>
        </p:nvPicPr>
        <p:blipFill>
          <a:blip r:embed="rId2"/>
          <a:stretch>
            <a:fillRect/>
          </a:stretch>
        </p:blipFill>
        <p:spPr>
          <a:xfrm>
            <a:off x="6312958" y="1735666"/>
            <a:ext cx="5879042" cy="4656667"/>
          </a:xfrm>
          <a:prstGeom prst="rect">
            <a:avLst/>
          </a:prstGeom>
        </p:spPr>
      </p:pic>
      <p:pic>
        <p:nvPicPr>
          <p:cNvPr id="8196" name="Picture 4">
            <a:extLst>
              <a:ext uri="{FF2B5EF4-FFF2-40B4-BE49-F238E27FC236}">
                <a16:creationId xmlns:a16="http://schemas.microsoft.com/office/drawing/2014/main" id="{77B43EFF-0D75-BB49-9DA3-A7E1D824C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58" y="1447800"/>
            <a:ext cx="5410200" cy="5410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3D79694-4CE6-3245-B2C6-67723AFBFDB3}"/>
              </a:ext>
            </a:extLst>
          </p:cNvPr>
          <p:cNvSpPr>
            <a:spLocks noGrp="1"/>
          </p:cNvSpPr>
          <p:nvPr>
            <p:ph type="sldNum" sz="quarter" idx="12"/>
          </p:nvPr>
        </p:nvSpPr>
        <p:spPr/>
        <p:txBody>
          <a:bodyPr/>
          <a:lstStyle/>
          <a:p>
            <a:fld id="{BAB9E952-1D86-BC49-A207-68037A4A783D}" type="slidenum">
              <a:rPr lang="en-US" smtClean="0"/>
              <a:t>41</a:t>
            </a:fld>
            <a:endParaRPr lang="en-US"/>
          </a:p>
        </p:txBody>
      </p:sp>
    </p:spTree>
    <p:extLst>
      <p:ext uri="{BB962C8B-B14F-4D97-AF65-F5344CB8AC3E}">
        <p14:creationId xmlns:p14="http://schemas.microsoft.com/office/powerpoint/2010/main" val="36334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785CB2-6BBF-7F4E-A2C1-797E83635FF0}"/>
              </a:ext>
            </a:extLst>
          </p:cNvPr>
          <p:cNvSpPr>
            <a:spLocks noGrp="1"/>
          </p:cNvSpPr>
          <p:nvPr>
            <p:ph type="sldNum" sz="quarter" idx="12"/>
          </p:nvPr>
        </p:nvSpPr>
        <p:spPr/>
        <p:txBody>
          <a:bodyPr/>
          <a:lstStyle/>
          <a:p>
            <a:fld id="{BAB9E952-1D86-BC49-A207-68037A4A783D}" type="slidenum">
              <a:rPr lang="en-US" smtClean="0"/>
              <a:t>42</a:t>
            </a:fld>
            <a:endParaRPr lang="en-US"/>
          </a:p>
        </p:txBody>
      </p:sp>
    </p:spTree>
    <p:extLst>
      <p:ext uri="{BB962C8B-B14F-4D97-AF65-F5344CB8AC3E}">
        <p14:creationId xmlns:p14="http://schemas.microsoft.com/office/powerpoint/2010/main" val="1871387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lstStyle/>
          <a:p>
            <a:r>
              <a:rPr lang="en-US" dirty="0"/>
              <a:t>Composition stratifies by treatment, but could this be super sat?</a:t>
            </a:r>
          </a:p>
        </p:txBody>
      </p:sp>
      <p:pic>
        <p:nvPicPr>
          <p:cNvPr id="7170" name="Picture 2">
            <a:extLst>
              <a:ext uri="{FF2B5EF4-FFF2-40B4-BE49-F238E27FC236}">
                <a16:creationId xmlns:a16="http://schemas.microsoft.com/office/drawing/2014/main" id="{05BF481B-9709-4F4B-8BF0-29DEEFC70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3479"/>
            <a:ext cx="4022379" cy="40223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5959E75-B93C-0345-A784-0CD9F021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9621" y="2013479"/>
            <a:ext cx="4022379" cy="40223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63C4CAD-04A6-FA42-BA6E-711921CFD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810" y="2013479"/>
            <a:ext cx="4022379" cy="402237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39B6218-F586-C547-B0F5-DFD7551EDECD}"/>
              </a:ext>
            </a:extLst>
          </p:cNvPr>
          <p:cNvSpPr>
            <a:spLocks noGrp="1"/>
          </p:cNvSpPr>
          <p:nvPr>
            <p:ph type="sldNum" sz="quarter" idx="12"/>
          </p:nvPr>
        </p:nvSpPr>
        <p:spPr/>
        <p:txBody>
          <a:bodyPr/>
          <a:lstStyle/>
          <a:p>
            <a:fld id="{BAB9E952-1D86-BC49-A207-68037A4A783D}" type="slidenum">
              <a:rPr lang="en-US" smtClean="0"/>
              <a:t>43</a:t>
            </a:fld>
            <a:endParaRPr lang="en-US"/>
          </a:p>
        </p:txBody>
      </p:sp>
    </p:spTree>
    <p:extLst>
      <p:ext uri="{BB962C8B-B14F-4D97-AF65-F5344CB8AC3E}">
        <p14:creationId xmlns:p14="http://schemas.microsoft.com/office/powerpoint/2010/main" val="2048544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82C5D-85B9-9342-8A37-9674FA1E6EEE}"/>
              </a:ext>
            </a:extLst>
          </p:cNvPr>
          <p:cNvPicPr>
            <a:picLocks noChangeAspect="1"/>
          </p:cNvPicPr>
          <p:nvPr/>
        </p:nvPicPr>
        <p:blipFill>
          <a:blip r:embed="rId2"/>
          <a:stretch>
            <a:fillRect/>
          </a:stretch>
        </p:blipFill>
        <p:spPr>
          <a:xfrm>
            <a:off x="2518719" y="40949"/>
            <a:ext cx="7111842" cy="6817051"/>
          </a:xfrm>
          <a:prstGeom prst="rect">
            <a:avLst/>
          </a:prstGeom>
        </p:spPr>
      </p:pic>
      <p:sp>
        <p:nvSpPr>
          <p:cNvPr id="3" name="Slide Number Placeholder 2">
            <a:extLst>
              <a:ext uri="{FF2B5EF4-FFF2-40B4-BE49-F238E27FC236}">
                <a16:creationId xmlns:a16="http://schemas.microsoft.com/office/drawing/2014/main" id="{AD75A030-C8FC-6744-9E28-6EE677DC17FC}"/>
              </a:ext>
            </a:extLst>
          </p:cNvPr>
          <p:cNvSpPr>
            <a:spLocks noGrp="1"/>
          </p:cNvSpPr>
          <p:nvPr>
            <p:ph type="sldNum" sz="quarter" idx="12"/>
          </p:nvPr>
        </p:nvSpPr>
        <p:spPr/>
        <p:txBody>
          <a:bodyPr/>
          <a:lstStyle/>
          <a:p>
            <a:fld id="{BAB9E952-1D86-BC49-A207-68037A4A783D}" type="slidenum">
              <a:rPr lang="en-US" smtClean="0"/>
              <a:t>44</a:t>
            </a:fld>
            <a:endParaRPr lang="en-US"/>
          </a:p>
        </p:txBody>
      </p:sp>
    </p:spTree>
    <p:extLst>
      <p:ext uri="{BB962C8B-B14F-4D97-AF65-F5344CB8AC3E}">
        <p14:creationId xmlns:p14="http://schemas.microsoft.com/office/powerpoint/2010/main" val="4041483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normAutofit/>
          </a:bodyPr>
          <a:lstStyle/>
          <a:p>
            <a:r>
              <a:rPr lang="en-US" dirty="0"/>
              <a:t>Presence/absence of worms not a significant predictor of microbiome composition</a:t>
            </a:r>
          </a:p>
        </p:txBody>
      </p:sp>
      <p:pic>
        <p:nvPicPr>
          <p:cNvPr id="9218" name="Picture 2">
            <a:extLst>
              <a:ext uri="{FF2B5EF4-FFF2-40B4-BE49-F238E27FC236}">
                <a16:creationId xmlns:a16="http://schemas.microsoft.com/office/drawing/2014/main" id="{1E30B8B1-6ECF-9141-8369-22A9716A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6734"/>
            <a:ext cx="4014232" cy="401423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051AF57-18F9-7A4A-9E5A-1BA013461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983" y="2226734"/>
            <a:ext cx="4014233" cy="40142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3917D8D-60FA-9B41-BEFE-0A0B6C241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883" y="2226734"/>
            <a:ext cx="4014233" cy="4014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0F8901B-539A-3C46-9F3C-256F8378B009}"/>
              </a:ext>
            </a:extLst>
          </p:cNvPr>
          <p:cNvSpPr>
            <a:spLocks noGrp="1"/>
          </p:cNvSpPr>
          <p:nvPr>
            <p:ph type="sldNum" sz="quarter" idx="12"/>
          </p:nvPr>
        </p:nvSpPr>
        <p:spPr/>
        <p:txBody>
          <a:bodyPr/>
          <a:lstStyle/>
          <a:p>
            <a:fld id="{BAB9E952-1D86-BC49-A207-68037A4A783D}" type="slidenum">
              <a:rPr lang="en-US" smtClean="0"/>
              <a:t>45</a:t>
            </a:fld>
            <a:endParaRPr lang="en-US"/>
          </a:p>
        </p:txBody>
      </p:sp>
    </p:spTree>
    <p:extLst>
      <p:ext uri="{BB962C8B-B14F-4D97-AF65-F5344CB8AC3E}">
        <p14:creationId xmlns:p14="http://schemas.microsoft.com/office/powerpoint/2010/main" val="267221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E38EC-3EDE-A149-9FF3-6B2AFF3761EB}"/>
              </a:ext>
            </a:extLst>
          </p:cNvPr>
          <p:cNvPicPr>
            <a:picLocks noChangeAspect="1"/>
          </p:cNvPicPr>
          <p:nvPr/>
        </p:nvPicPr>
        <p:blipFill>
          <a:blip r:embed="rId2"/>
          <a:stretch>
            <a:fillRect/>
          </a:stretch>
        </p:blipFill>
        <p:spPr>
          <a:xfrm>
            <a:off x="6175061" y="750936"/>
            <a:ext cx="5816070" cy="5356126"/>
          </a:xfrm>
          <a:prstGeom prst="rect">
            <a:avLst/>
          </a:prstGeom>
        </p:spPr>
      </p:pic>
      <p:pic>
        <p:nvPicPr>
          <p:cNvPr id="3" name="Picture 2">
            <a:extLst>
              <a:ext uri="{FF2B5EF4-FFF2-40B4-BE49-F238E27FC236}">
                <a16:creationId xmlns:a16="http://schemas.microsoft.com/office/drawing/2014/main" id="{7ADB803C-2F1A-B743-B024-CB836A3151F7}"/>
              </a:ext>
            </a:extLst>
          </p:cNvPr>
          <p:cNvPicPr>
            <a:picLocks noChangeAspect="1"/>
          </p:cNvPicPr>
          <p:nvPr/>
        </p:nvPicPr>
        <p:blipFill>
          <a:blip r:embed="rId3"/>
          <a:stretch>
            <a:fillRect/>
          </a:stretch>
        </p:blipFill>
        <p:spPr>
          <a:xfrm>
            <a:off x="-2" y="908108"/>
            <a:ext cx="6016943" cy="5041783"/>
          </a:xfrm>
          <a:prstGeom prst="rect">
            <a:avLst/>
          </a:prstGeom>
        </p:spPr>
      </p:pic>
      <p:sp>
        <p:nvSpPr>
          <p:cNvPr id="4" name="Slide Number Placeholder 3">
            <a:extLst>
              <a:ext uri="{FF2B5EF4-FFF2-40B4-BE49-F238E27FC236}">
                <a16:creationId xmlns:a16="http://schemas.microsoft.com/office/drawing/2014/main" id="{9F78343A-AA5C-4940-8E66-892591B99685}"/>
              </a:ext>
            </a:extLst>
          </p:cNvPr>
          <p:cNvSpPr>
            <a:spLocks noGrp="1"/>
          </p:cNvSpPr>
          <p:nvPr>
            <p:ph type="sldNum" sz="quarter" idx="12"/>
          </p:nvPr>
        </p:nvSpPr>
        <p:spPr/>
        <p:txBody>
          <a:bodyPr/>
          <a:lstStyle/>
          <a:p>
            <a:fld id="{BAB9E952-1D86-BC49-A207-68037A4A783D}" type="slidenum">
              <a:rPr lang="en-US" smtClean="0"/>
              <a:t>46</a:t>
            </a:fld>
            <a:endParaRPr lang="en-US"/>
          </a:p>
        </p:txBody>
      </p:sp>
    </p:spTree>
    <p:extLst>
      <p:ext uri="{BB962C8B-B14F-4D97-AF65-F5344CB8AC3E}">
        <p14:creationId xmlns:p14="http://schemas.microsoft.com/office/powerpoint/2010/main" val="1923582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normAutofit/>
          </a:bodyPr>
          <a:lstStyle/>
          <a:p>
            <a:r>
              <a:rPr lang="en-US" dirty="0"/>
              <a:t>Tank Effects: Diversity (Control Samples)?</a:t>
            </a:r>
            <a:br>
              <a:rPr lang="en-US" dirty="0"/>
            </a:br>
            <a:r>
              <a:rPr lang="en-US" sz="2000" dirty="0"/>
              <a:t>lme4::</a:t>
            </a:r>
            <a:r>
              <a:rPr lang="en-US" sz="2000" dirty="0" err="1"/>
              <a:t>glmer</a:t>
            </a:r>
            <a:r>
              <a:rPr lang="en-US" sz="2000" dirty="0"/>
              <a:t>( formula = "</a:t>
            </a:r>
            <a:r>
              <a:rPr lang="en-US" sz="2000" dirty="0" err="1"/>
              <a:t>Alpha.Score</a:t>
            </a:r>
            <a:r>
              <a:rPr lang="en-US" sz="2000" dirty="0"/>
              <a:t> ~ Strain + (1 | </a:t>
            </a:r>
            <a:r>
              <a:rPr lang="en-US" sz="2000" dirty="0" err="1"/>
              <a:t>Tank.ID</a:t>
            </a:r>
            <a:r>
              <a:rPr lang="en-US" sz="2000" dirty="0"/>
              <a:t>)"</a:t>
            </a:r>
            <a:endParaRPr lang="en-US" dirty="0"/>
          </a:p>
        </p:txBody>
      </p:sp>
      <p:pic>
        <p:nvPicPr>
          <p:cNvPr id="11266" name="Picture 2">
            <a:extLst>
              <a:ext uri="{FF2B5EF4-FFF2-40B4-BE49-F238E27FC236}">
                <a16:creationId xmlns:a16="http://schemas.microsoft.com/office/drawing/2014/main" id="{B381E132-72CE-9840-A70A-BD8E72538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325559"/>
            <a:ext cx="3098800" cy="3098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1E922AE2-C0FC-6A46-A4C3-0DAD4BE87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1325559"/>
            <a:ext cx="3098801" cy="309880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F90A433-FB9C-7C40-8649-5AF805DE2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325559"/>
            <a:ext cx="3098799" cy="30987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04B11D1-5D1F-534C-8F10-BBC5306C92C4}"/>
              </a:ext>
            </a:extLst>
          </p:cNvPr>
          <p:cNvPicPr>
            <a:picLocks noChangeAspect="1"/>
          </p:cNvPicPr>
          <p:nvPr/>
        </p:nvPicPr>
        <p:blipFill>
          <a:blip r:embed="rId5"/>
          <a:stretch>
            <a:fillRect/>
          </a:stretch>
        </p:blipFill>
        <p:spPr>
          <a:xfrm>
            <a:off x="2620691" y="4539719"/>
            <a:ext cx="6087020" cy="2313517"/>
          </a:xfrm>
          <a:prstGeom prst="rect">
            <a:avLst/>
          </a:prstGeom>
        </p:spPr>
      </p:pic>
      <p:sp>
        <p:nvSpPr>
          <p:cNvPr id="4" name="Slide Number Placeholder 3">
            <a:extLst>
              <a:ext uri="{FF2B5EF4-FFF2-40B4-BE49-F238E27FC236}">
                <a16:creationId xmlns:a16="http://schemas.microsoft.com/office/drawing/2014/main" id="{4DEA3EBA-889B-BF46-BF42-FCEC37E2E441}"/>
              </a:ext>
            </a:extLst>
          </p:cNvPr>
          <p:cNvSpPr>
            <a:spLocks noGrp="1"/>
          </p:cNvSpPr>
          <p:nvPr>
            <p:ph type="sldNum" sz="quarter" idx="12"/>
          </p:nvPr>
        </p:nvSpPr>
        <p:spPr/>
        <p:txBody>
          <a:bodyPr/>
          <a:lstStyle/>
          <a:p>
            <a:fld id="{BAB9E952-1D86-BC49-A207-68037A4A783D}" type="slidenum">
              <a:rPr lang="en-US" smtClean="0"/>
              <a:t>47</a:t>
            </a:fld>
            <a:endParaRPr lang="en-US"/>
          </a:p>
        </p:txBody>
      </p:sp>
    </p:spTree>
    <p:extLst>
      <p:ext uri="{BB962C8B-B14F-4D97-AF65-F5344CB8AC3E}">
        <p14:creationId xmlns:p14="http://schemas.microsoft.com/office/powerpoint/2010/main" val="1843240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5B52E-19BB-164D-B2D2-726BE89230BF}"/>
              </a:ext>
            </a:extLst>
          </p:cNvPr>
          <p:cNvSpPr>
            <a:spLocks noGrp="1"/>
          </p:cNvSpPr>
          <p:nvPr>
            <p:ph type="sldNum" sz="quarter" idx="12"/>
          </p:nvPr>
        </p:nvSpPr>
        <p:spPr/>
        <p:txBody>
          <a:bodyPr/>
          <a:lstStyle/>
          <a:p>
            <a:fld id="{BAB9E952-1D86-BC49-A207-68037A4A783D}" type="slidenum">
              <a:rPr lang="en-US" smtClean="0"/>
              <a:t>48</a:t>
            </a:fld>
            <a:endParaRPr lang="en-US"/>
          </a:p>
        </p:txBody>
      </p:sp>
    </p:spTree>
    <p:extLst>
      <p:ext uri="{BB962C8B-B14F-4D97-AF65-F5344CB8AC3E}">
        <p14:creationId xmlns:p14="http://schemas.microsoft.com/office/powerpoint/2010/main" val="61344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normAutofit/>
          </a:bodyPr>
          <a:lstStyle/>
          <a:p>
            <a:r>
              <a:rPr lang="en-US" dirty="0"/>
              <a:t>Tank Effects : Diversity (all samples)?</a:t>
            </a:r>
            <a:br>
              <a:rPr lang="en-US" dirty="0"/>
            </a:br>
            <a:r>
              <a:rPr lang="en-US" sz="2000" dirty="0"/>
              <a:t>lme4::</a:t>
            </a:r>
            <a:r>
              <a:rPr lang="en-US" sz="2000" dirty="0" err="1"/>
              <a:t>glmer</a:t>
            </a:r>
            <a:r>
              <a:rPr lang="en-US" sz="2000" dirty="0"/>
              <a:t>( formula = "</a:t>
            </a:r>
            <a:r>
              <a:rPr lang="en-US" sz="2000" dirty="0" err="1"/>
              <a:t>Alpha.Score</a:t>
            </a:r>
            <a:r>
              <a:rPr lang="en-US" sz="2000" dirty="0"/>
              <a:t> ~ Strain + (1 | </a:t>
            </a:r>
            <a:r>
              <a:rPr lang="en-US" sz="2000" dirty="0" err="1"/>
              <a:t>Tank.ID</a:t>
            </a:r>
            <a:r>
              <a:rPr lang="en-US" sz="2000" dirty="0"/>
              <a:t>)"</a:t>
            </a:r>
            <a:endParaRPr lang="en-US" dirty="0"/>
          </a:p>
        </p:txBody>
      </p:sp>
      <p:pic>
        <p:nvPicPr>
          <p:cNvPr id="4" name="Picture 3">
            <a:extLst>
              <a:ext uri="{FF2B5EF4-FFF2-40B4-BE49-F238E27FC236}">
                <a16:creationId xmlns:a16="http://schemas.microsoft.com/office/drawing/2014/main" id="{E4F58049-ECB2-834F-9C95-6765A263C1BB}"/>
              </a:ext>
            </a:extLst>
          </p:cNvPr>
          <p:cNvPicPr>
            <a:picLocks noChangeAspect="1"/>
          </p:cNvPicPr>
          <p:nvPr/>
        </p:nvPicPr>
        <p:blipFill>
          <a:blip r:embed="rId2"/>
          <a:stretch>
            <a:fillRect/>
          </a:stretch>
        </p:blipFill>
        <p:spPr>
          <a:xfrm>
            <a:off x="8153397" y="1325564"/>
            <a:ext cx="3716867" cy="3716867"/>
          </a:xfrm>
          <a:prstGeom prst="rect">
            <a:avLst/>
          </a:prstGeom>
        </p:spPr>
      </p:pic>
      <p:pic>
        <p:nvPicPr>
          <p:cNvPr id="7" name="Picture 6">
            <a:extLst>
              <a:ext uri="{FF2B5EF4-FFF2-40B4-BE49-F238E27FC236}">
                <a16:creationId xmlns:a16="http://schemas.microsoft.com/office/drawing/2014/main" id="{61FA111A-F0F5-B04A-9D91-D7A1C96B9CD1}"/>
              </a:ext>
            </a:extLst>
          </p:cNvPr>
          <p:cNvPicPr>
            <a:picLocks noChangeAspect="1"/>
          </p:cNvPicPr>
          <p:nvPr/>
        </p:nvPicPr>
        <p:blipFill>
          <a:blip r:embed="rId3"/>
          <a:stretch>
            <a:fillRect/>
          </a:stretch>
        </p:blipFill>
        <p:spPr>
          <a:xfrm>
            <a:off x="201082" y="1325563"/>
            <a:ext cx="3716867" cy="3716867"/>
          </a:xfrm>
          <a:prstGeom prst="rect">
            <a:avLst/>
          </a:prstGeom>
        </p:spPr>
      </p:pic>
      <p:pic>
        <p:nvPicPr>
          <p:cNvPr id="9" name="Picture 8">
            <a:extLst>
              <a:ext uri="{FF2B5EF4-FFF2-40B4-BE49-F238E27FC236}">
                <a16:creationId xmlns:a16="http://schemas.microsoft.com/office/drawing/2014/main" id="{9BA8DD1C-4D78-B847-ACAA-CBB6D9F4E0CE}"/>
              </a:ext>
            </a:extLst>
          </p:cNvPr>
          <p:cNvPicPr>
            <a:picLocks noChangeAspect="1"/>
          </p:cNvPicPr>
          <p:nvPr/>
        </p:nvPicPr>
        <p:blipFill>
          <a:blip r:embed="rId4"/>
          <a:stretch>
            <a:fillRect/>
          </a:stretch>
        </p:blipFill>
        <p:spPr>
          <a:xfrm>
            <a:off x="4229099" y="1325563"/>
            <a:ext cx="3716867" cy="3716867"/>
          </a:xfrm>
          <a:prstGeom prst="rect">
            <a:avLst/>
          </a:prstGeom>
        </p:spPr>
      </p:pic>
      <p:pic>
        <p:nvPicPr>
          <p:cNvPr id="11" name="Picture 10">
            <a:extLst>
              <a:ext uri="{FF2B5EF4-FFF2-40B4-BE49-F238E27FC236}">
                <a16:creationId xmlns:a16="http://schemas.microsoft.com/office/drawing/2014/main" id="{76CE014C-B9E5-E649-B82D-68E9B7E68C8C}"/>
              </a:ext>
            </a:extLst>
          </p:cNvPr>
          <p:cNvPicPr>
            <a:picLocks noChangeAspect="1"/>
          </p:cNvPicPr>
          <p:nvPr/>
        </p:nvPicPr>
        <p:blipFill>
          <a:blip r:embed="rId5"/>
          <a:stretch>
            <a:fillRect/>
          </a:stretch>
        </p:blipFill>
        <p:spPr>
          <a:xfrm>
            <a:off x="3538497" y="4701188"/>
            <a:ext cx="4894304" cy="2156812"/>
          </a:xfrm>
          <a:prstGeom prst="rect">
            <a:avLst/>
          </a:prstGeom>
        </p:spPr>
      </p:pic>
      <p:sp>
        <p:nvSpPr>
          <p:cNvPr id="3" name="Slide Number Placeholder 2">
            <a:extLst>
              <a:ext uri="{FF2B5EF4-FFF2-40B4-BE49-F238E27FC236}">
                <a16:creationId xmlns:a16="http://schemas.microsoft.com/office/drawing/2014/main" id="{FB4A4D89-25B9-4D46-AFBD-D97D75AB1E9E}"/>
              </a:ext>
            </a:extLst>
          </p:cNvPr>
          <p:cNvSpPr>
            <a:spLocks noGrp="1"/>
          </p:cNvSpPr>
          <p:nvPr>
            <p:ph type="sldNum" sz="quarter" idx="12"/>
          </p:nvPr>
        </p:nvSpPr>
        <p:spPr/>
        <p:txBody>
          <a:bodyPr/>
          <a:lstStyle/>
          <a:p>
            <a:fld id="{BAB9E952-1D86-BC49-A207-68037A4A783D}" type="slidenum">
              <a:rPr lang="en-US" smtClean="0"/>
              <a:t>49</a:t>
            </a:fld>
            <a:endParaRPr lang="en-US"/>
          </a:p>
        </p:txBody>
      </p:sp>
    </p:spTree>
    <p:extLst>
      <p:ext uri="{BB962C8B-B14F-4D97-AF65-F5344CB8AC3E}">
        <p14:creationId xmlns:p14="http://schemas.microsoft.com/office/powerpoint/2010/main" val="56642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362B8-F8B8-644A-8EB1-84B382CE5A9C}"/>
              </a:ext>
            </a:extLst>
          </p:cNvPr>
          <p:cNvPicPr>
            <a:picLocks noChangeAspect="1"/>
          </p:cNvPicPr>
          <p:nvPr/>
        </p:nvPicPr>
        <p:blipFill>
          <a:blip r:embed="rId2"/>
          <a:stretch>
            <a:fillRect/>
          </a:stretch>
        </p:blipFill>
        <p:spPr>
          <a:xfrm>
            <a:off x="7252803" y="3960193"/>
            <a:ext cx="4806065" cy="2778298"/>
          </a:xfrm>
          <a:prstGeom prst="rect">
            <a:avLst/>
          </a:prstGeom>
        </p:spPr>
      </p:pic>
      <p:sp>
        <p:nvSpPr>
          <p:cNvPr id="2" name="Title 1">
            <a:extLst>
              <a:ext uri="{FF2B5EF4-FFF2-40B4-BE49-F238E27FC236}">
                <a16:creationId xmlns:a16="http://schemas.microsoft.com/office/drawing/2014/main" id="{0B9DE0FC-F33E-A74A-8F3F-038D1D024486}"/>
              </a:ext>
            </a:extLst>
          </p:cNvPr>
          <p:cNvSpPr>
            <a:spLocks noGrp="1"/>
          </p:cNvSpPr>
          <p:nvPr>
            <p:ph type="title"/>
          </p:nvPr>
        </p:nvSpPr>
        <p:spPr/>
        <p:txBody>
          <a:bodyPr/>
          <a:lstStyle/>
          <a:p>
            <a:r>
              <a:rPr lang="en-US" dirty="0"/>
              <a:t>Zebrafish are endemic to South Asia</a:t>
            </a:r>
          </a:p>
        </p:txBody>
      </p:sp>
      <p:sp>
        <p:nvSpPr>
          <p:cNvPr id="3" name="Slide Number Placeholder 2">
            <a:extLst>
              <a:ext uri="{FF2B5EF4-FFF2-40B4-BE49-F238E27FC236}">
                <a16:creationId xmlns:a16="http://schemas.microsoft.com/office/drawing/2014/main" id="{F0ADDCF1-9FB7-4943-9765-038DF9E1FEFD}"/>
              </a:ext>
            </a:extLst>
          </p:cNvPr>
          <p:cNvSpPr>
            <a:spLocks noGrp="1"/>
          </p:cNvSpPr>
          <p:nvPr>
            <p:ph type="sldNum" sz="quarter" idx="12"/>
          </p:nvPr>
        </p:nvSpPr>
        <p:spPr/>
        <p:txBody>
          <a:bodyPr/>
          <a:lstStyle/>
          <a:p>
            <a:fld id="{BAB9E952-1D86-BC49-A207-68037A4A783D}" type="slidenum">
              <a:rPr lang="en-US" smtClean="0"/>
              <a:t>5</a:t>
            </a:fld>
            <a:endParaRPr lang="en-US"/>
          </a:p>
        </p:txBody>
      </p:sp>
      <p:pic>
        <p:nvPicPr>
          <p:cNvPr id="3073" name="Picture 1" descr="page23image1579993680">
            <a:extLst>
              <a:ext uri="{FF2B5EF4-FFF2-40B4-BE49-F238E27FC236}">
                <a16:creationId xmlns:a16="http://schemas.microsoft.com/office/drawing/2014/main" id="{ED68EA61-4D00-D742-B78D-ABF6157AC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33" y="1508658"/>
            <a:ext cx="6432329" cy="521281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0B27850A-9845-174B-92CF-F85D5E89F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803" y="1508658"/>
            <a:ext cx="4806065" cy="229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255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2B7B8D-0F67-8043-BEFD-E8946159ADA7}"/>
              </a:ext>
            </a:extLst>
          </p:cNvPr>
          <p:cNvSpPr>
            <a:spLocks noGrp="1"/>
          </p:cNvSpPr>
          <p:nvPr>
            <p:ph type="sldNum" sz="quarter" idx="12"/>
          </p:nvPr>
        </p:nvSpPr>
        <p:spPr/>
        <p:txBody>
          <a:bodyPr/>
          <a:lstStyle/>
          <a:p>
            <a:fld id="{BAB9E952-1D86-BC49-A207-68037A4A783D}" type="slidenum">
              <a:rPr lang="en-US" smtClean="0"/>
              <a:t>50</a:t>
            </a:fld>
            <a:endParaRPr lang="en-US"/>
          </a:p>
        </p:txBody>
      </p:sp>
    </p:spTree>
    <p:extLst>
      <p:ext uri="{BB962C8B-B14F-4D97-AF65-F5344CB8AC3E}">
        <p14:creationId xmlns:p14="http://schemas.microsoft.com/office/powerpoint/2010/main" val="4202704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7E40-319D-DE46-A62E-9FE3D85B646D}"/>
              </a:ext>
            </a:extLst>
          </p:cNvPr>
          <p:cNvSpPr>
            <a:spLocks noGrp="1"/>
          </p:cNvSpPr>
          <p:nvPr>
            <p:ph type="title"/>
          </p:nvPr>
        </p:nvSpPr>
        <p:spPr/>
        <p:txBody>
          <a:bodyPr/>
          <a:lstStyle/>
          <a:p>
            <a:r>
              <a:rPr lang="en-US" dirty="0"/>
              <a:t>Tank Effects: Composition (all)?</a:t>
            </a:r>
            <a:br>
              <a:rPr lang="en-US" dirty="0"/>
            </a:br>
            <a:r>
              <a:rPr lang="en-US" sz="2000" dirty="0" err="1"/>
              <a:t>capscale</a:t>
            </a:r>
            <a:r>
              <a:rPr lang="en-US" sz="2000" dirty="0"/>
              <a:t>(</a:t>
            </a:r>
            <a:r>
              <a:rPr lang="en-US" sz="2000" dirty="0" err="1"/>
              <a:t>beta.div</a:t>
            </a:r>
            <a:r>
              <a:rPr lang="en-US" sz="2000" dirty="0"/>
              <a:t> ~ </a:t>
            </a:r>
            <a:r>
              <a:rPr lang="en-US" sz="2000" dirty="0" err="1"/>
              <a:t>Tank.ID</a:t>
            </a:r>
            <a:r>
              <a:rPr lang="en-US" sz="2000" dirty="0"/>
              <a:t>)</a:t>
            </a:r>
            <a:endParaRPr lang="en-US" dirty="0"/>
          </a:p>
        </p:txBody>
      </p:sp>
      <p:pic>
        <p:nvPicPr>
          <p:cNvPr id="12290" name="Picture 2">
            <a:extLst>
              <a:ext uri="{FF2B5EF4-FFF2-40B4-BE49-F238E27FC236}">
                <a16:creationId xmlns:a16="http://schemas.microsoft.com/office/drawing/2014/main" id="{DB085931-C2F3-044F-B040-1432D362B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66" y="1325563"/>
            <a:ext cx="5435600" cy="5435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41E77FF-7B9F-1A48-943A-0FC3C381DFF3}"/>
              </a:ext>
            </a:extLst>
          </p:cNvPr>
          <p:cNvPicPr>
            <a:picLocks noChangeAspect="1"/>
          </p:cNvPicPr>
          <p:nvPr/>
        </p:nvPicPr>
        <p:blipFill>
          <a:blip r:embed="rId3"/>
          <a:stretch>
            <a:fillRect/>
          </a:stretch>
        </p:blipFill>
        <p:spPr>
          <a:xfrm>
            <a:off x="6189132" y="1439333"/>
            <a:ext cx="5071533" cy="5071533"/>
          </a:xfrm>
          <a:prstGeom prst="rect">
            <a:avLst/>
          </a:prstGeom>
        </p:spPr>
      </p:pic>
      <p:sp>
        <p:nvSpPr>
          <p:cNvPr id="3" name="Slide Number Placeholder 2">
            <a:extLst>
              <a:ext uri="{FF2B5EF4-FFF2-40B4-BE49-F238E27FC236}">
                <a16:creationId xmlns:a16="http://schemas.microsoft.com/office/drawing/2014/main" id="{49A2F274-F13D-484D-9B49-850D54A46609}"/>
              </a:ext>
            </a:extLst>
          </p:cNvPr>
          <p:cNvSpPr>
            <a:spLocks noGrp="1"/>
          </p:cNvSpPr>
          <p:nvPr>
            <p:ph type="sldNum" sz="quarter" idx="12"/>
          </p:nvPr>
        </p:nvSpPr>
        <p:spPr/>
        <p:txBody>
          <a:bodyPr/>
          <a:lstStyle/>
          <a:p>
            <a:fld id="{BAB9E952-1D86-BC49-A207-68037A4A783D}" type="slidenum">
              <a:rPr lang="en-US" smtClean="0"/>
              <a:t>51</a:t>
            </a:fld>
            <a:endParaRPr lang="en-US"/>
          </a:p>
        </p:txBody>
      </p:sp>
    </p:spTree>
    <p:extLst>
      <p:ext uri="{BB962C8B-B14F-4D97-AF65-F5344CB8AC3E}">
        <p14:creationId xmlns:p14="http://schemas.microsoft.com/office/powerpoint/2010/main" val="1417523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E3DE90-5E34-CD42-B8EA-CC4FA532B5CD}"/>
              </a:ext>
            </a:extLst>
          </p:cNvPr>
          <p:cNvPicPr>
            <a:picLocks noChangeAspect="1"/>
          </p:cNvPicPr>
          <p:nvPr/>
        </p:nvPicPr>
        <p:blipFill>
          <a:blip r:embed="rId2"/>
          <a:stretch>
            <a:fillRect/>
          </a:stretch>
        </p:blipFill>
        <p:spPr>
          <a:xfrm>
            <a:off x="2733756" y="1117600"/>
            <a:ext cx="7546895" cy="4430183"/>
          </a:xfrm>
          <a:prstGeom prst="rect">
            <a:avLst/>
          </a:prstGeom>
        </p:spPr>
      </p:pic>
      <p:sp>
        <p:nvSpPr>
          <p:cNvPr id="3" name="Slide Number Placeholder 2">
            <a:extLst>
              <a:ext uri="{FF2B5EF4-FFF2-40B4-BE49-F238E27FC236}">
                <a16:creationId xmlns:a16="http://schemas.microsoft.com/office/drawing/2014/main" id="{0EB5EAFC-A882-D04A-A904-A65FCD6C6F94}"/>
              </a:ext>
            </a:extLst>
          </p:cNvPr>
          <p:cNvSpPr>
            <a:spLocks noGrp="1"/>
          </p:cNvSpPr>
          <p:nvPr>
            <p:ph type="sldNum" sz="quarter" idx="12"/>
          </p:nvPr>
        </p:nvSpPr>
        <p:spPr/>
        <p:txBody>
          <a:bodyPr/>
          <a:lstStyle/>
          <a:p>
            <a:fld id="{BAB9E952-1D86-BC49-A207-68037A4A783D}" type="slidenum">
              <a:rPr lang="en-US" smtClean="0"/>
              <a:t>52</a:t>
            </a:fld>
            <a:endParaRPr lang="en-US"/>
          </a:p>
        </p:txBody>
      </p:sp>
    </p:spTree>
    <p:extLst>
      <p:ext uri="{BB962C8B-B14F-4D97-AF65-F5344CB8AC3E}">
        <p14:creationId xmlns:p14="http://schemas.microsoft.com/office/powerpoint/2010/main" val="216274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3DA3-898A-7549-A693-3978FA81DC4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A988183F-81E3-114C-99E1-83015C5DEE27}"/>
              </a:ext>
            </a:extLst>
          </p:cNvPr>
          <p:cNvSpPr>
            <a:spLocks noGrp="1"/>
          </p:cNvSpPr>
          <p:nvPr>
            <p:ph idx="1"/>
          </p:nvPr>
        </p:nvSpPr>
        <p:spPr/>
        <p:txBody>
          <a:bodyPr>
            <a:normAutofit fontScale="85000" lnSpcReduction="20000"/>
          </a:bodyPr>
          <a:lstStyle/>
          <a:p>
            <a:r>
              <a:rPr lang="en-US" dirty="0"/>
              <a:t>What differences in physiology or metabolism between strains</a:t>
            </a:r>
          </a:p>
          <a:p>
            <a:r>
              <a:rPr lang="en-US" dirty="0"/>
              <a:t>Toll like receptors </a:t>
            </a:r>
          </a:p>
          <a:p>
            <a:r>
              <a:rPr lang="en-US" dirty="0"/>
              <a:t>Immune differences between strains?</a:t>
            </a:r>
          </a:p>
          <a:p>
            <a:r>
              <a:rPr lang="en-US" dirty="0"/>
              <a:t>Bio geographical environment</a:t>
            </a:r>
          </a:p>
          <a:p>
            <a:r>
              <a:rPr lang="en-US" dirty="0"/>
              <a:t>Developmental differences</a:t>
            </a:r>
          </a:p>
          <a:p>
            <a:r>
              <a:rPr lang="en-US" dirty="0"/>
              <a:t>Differences in behavior, feeding</a:t>
            </a:r>
          </a:p>
          <a:p>
            <a:r>
              <a:rPr lang="en-US" dirty="0"/>
              <a:t>What are the drivers of the statistical effect. Kitchen sink</a:t>
            </a:r>
          </a:p>
          <a:p>
            <a:r>
              <a:rPr lang="en-US" dirty="0"/>
              <a:t>!!! ANCOM try it out, naive vs </a:t>
            </a:r>
            <a:r>
              <a:rPr lang="en-US" dirty="0" err="1"/>
              <a:t>ancomVC</a:t>
            </a:r>
            <a:r>
              <a:rPr lang="en-US" dirty="0"/>
              <a:t> (improved). Downside: </a:t>
            </a:r>
            <a:r>
              <a:rPr lang="en-US" dirty="0" err="1"/>
              <a:t>aitchenson</a:t>
            </a:r>
            <a:r>
              <a:rPr lang="en-US" dirty="0"/>
              <a:t> distance </a:t>
            </a:r>
          </a:p>
          <a:p>
            <a:r>
              <a:rPr lang="en-US" dirty="0"/>
              <a:t>Think about various alternative hypotheses for a pattern you’re seeing. Create a list. Order by parsimony or likelihood. Come up with an experimental design to rule out these alternative hypotheses</a:t>
            </a:r>
            <a:r>
              <a:rPr lang="en-US"/>
              <a:t>. </a:t>
            </a:r>
            <a:endParaRPr lang="en-US" dirty="0"/>
          </a:p>
        </p:txBody>
      </p:sp>
      <p:sp>
        <p:nvSpPr>
          <p:cNvPr id="4" name="Slide Number Placeholder 3">
            <a:extLst>
              <a:ext uri="{FF2B5EF4-FFF2-40B4-BE49-F238E27FC236}">
                <a16:creationId xmlns:a16="http://schemas.microsoft.com/office/drawing/2014/main" id="{D77D6B89-F67B-0944-A2CD-AF91BB8F9197}"/>
              </a:ext>
            </a:extLst>
          </p:cNvPr>
          <p:cNvSpPr>
            <a:spLocks noGrp="1"/>
          </p:cNvSpPr>
          <p:nvPr>
            <p:ph type="sldNum" sz="quarter" idx="12"/>
          </p:nvPr>
        </p:nvSpPr>
        <p:spPr/>
        <p:txBody>
          <a:bodyPr/>
          <a:lstStyle/>
          <a:p>
            <a:fld id="{BAB9E952-1D86-BC49-A207-68037A4A783D}" type="slidenum">
              <a:rPr lang="en-US" smtClean="0"/>
              <a:t>53</a:t>
            </a:fld>
            <a:endParaRPr lang="en-US"/>
          </a:p>
        </p:txBody>
      </p:sp>
    </p:spTree>
    <p:extLst>
      <p:ext uri="{BB962C8B-B14F-4D97-AF65-F5344CB8AC3E}">
        <p14:creationId xmlns:p14="http://schemas.microsoft.com/office/powerpoint/2010/main" val="420117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5891-3D6E-FB4D-A991-49074B984791}"/>
              </a:ext>
            </a:extLst>
          </p:cNvPr>
          <p:cNvSpPr>
            <a:spLocks noGrp="1"/>
          </p:cNvSpPr>
          <p:nvPr>
            <p:ph type="title"/>
          </p:nvPr>
        </p:nvSpPr>
        <p:spPr/>
        <p:txBody>
          <a:bodyPr/>
          <a:lstStyle/>
          <a:p>
            <a:r>
              <a:rPr lang="en-US" dirty="0"/>
              <a:t>Common laboratory zebrafish strains</a:t>
            </a:r>
          </a:p>
        </p:txBody>
      </p:sp>
      <p:sp>
        <p:nvSpPr>
          <p:cNvPr id="5" name="Slide Number Placeholder 4">
            <a:extLst>
              <a:ext uri="{FF2B5EF4-FFF2-40B4-BE49-F238E27FC236}">
                <a16:creationId xmlns:a16="http://schemas.microsoft.com/office/drawing/2014/main" id="{106E1A4D-AAC3-7D41-8A97-34BD86B217DC}"/>
              </a:ext>
            </a:extLst>
          </p:cNvPr>
          <p:cNvSpPr>
            <a:spLocks noGrp="1"/>
          </p:cNvSpPr>
          <p:nvPr>
            <p:ph type="sldNum" sz="quarter" idx="12"/>
          </p:nvPr>
        </p:nvSpPr>
        <p:spPr/>
        <p:txBody>
          <a:bodyPr/>
          <a:lstStyle/>
          <a:p>
            <a:fld id="{BAB9E952-1D86-BC49-A207-68037A4A783D}" type="slidenum">
              <a:rPr lang="en-US" smtClean="0"/>
              <a:t>6</a:t>
            </a:fld>
            <a:endParaRPr lang="en-US"/>
          </a:p>
        </p:txBody>
      </p:sp>
      <p:pic>
        <p:nvPicPr>
          <p:cNvPr id="1026" name="Picture 2" descr="Animals in Research: Zebrafish | Issues Magazine">
            <a:extLst>
              <a:ext uri="{FF2B5EF4-FFF2-40B4-BE49-F238E27FC236}">
                <a16:creationId xmlns:a16="http://schemas.microsoft.com/office/drawing/2014/main" id="{18F49B28-01DC-0547-AF6D-19668E853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38" y="3944218"/>
            <a:ext cx="4382813" cy="2913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brafish (Danio rerio) | Adult zebrafish of AB strain. Top:… | Flickr">
            <a:extLst>
              <a:ext uri="{FF2B5EF4-FFF2-40B4-BE49-F238E27FC236}">
                <a16:creationId xmlns:a16="http://schemas.microsoft.com/office/drawing/2014/main" id="{60AEB14D-F591-4545-BA06-1CF81B638B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06" b="7464"/>
          <a:stretch/>
        </p:blipFill>
        <p:spPr bwMode="auto">
          <a:xfrm>
            <a:off x="1460938" y="1324515"/>
            <a:ext cx="4382813" cy="26207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8A6862-6CC3-764A-9F18-19E73B8955B3}"/>
              </a:ext>
            </a:extLst>
          </p:cNvPr>
          <p:cNvSpPr txBox="1"/>
          <p:nvPr/>
        </p:nvSpPr>
        <p:spPr>
          <a:xfrm>
            <a:off x="1460937" y="1325562"/>
            <a:ext cx="1324303" cy="769441"/>
          </a:xfrm>
          <a:prstGeom prst="rect">
            <a:avLst/>
          </a:prstGeom>
          <a:noFill/>
          <a:effectLst>
            <a:glow rad="63500">
              <a:schemeClr val="tx1">
                <a:alpha val="40000"/>
              </a:schemeClr>
            </a:glow>
          </a:effectLst>
        </p:spPr>
        <p:txBody>
          <a:bodyPr wrap="square" rtlCol="0">
            <a:spAutoFit/>
          </a:bodyPr>
          <a:lstStyle/>
          <a:p>
            <a:r>
              <a:rPr lang="en-US" sz="4400" b="1" dirty="0">
                <a:ln>
                  <a:solidFill>
                    <a:schemeClr val="tx1"/>
                  </a:solidFill>
                </a:ln>
                <a:solidFill>
                  <a:schemeClr val="bg1"/>
                </a:solidFill>
              </a:rPr>
              <a:t>AB</a:t>
            </a:r>
          </a:p>
        </p:txBody>
      </p:sp>
      <p:sp>
        <p:nvSpPr>
          <p:cNvPr id="11" name="TextBox 10">
            <a:extLst>
              <a:ext uri="{FF2B5EF4-FFF2-40B4-BE49-F238E27FC236}">
                <a16:creationId xmlns:a16="http://schemas.microsoft.com/office/drawing/2014/main" id="{4F19DF8A-C7B5-A346-8511-7973625B1960}"/>
              </a:ext>
            </a:extLst>
          </p:cNvPr>
          <p:cNvSpPr txBox="1"/>
          <p:nvPr/>
        </p:nvSpPr>
        <p:spPr>
          <a:xfrm>
            <a:off x="1460937" y="3993129"/>
            <a:ext cx="2312277" cy="769441"/>
          </a:xfrm>
          <a:prstGeom prst="rect">
            <a:avLst/>
          </a:prstGeom>
          <a:noFill/>
        </p:spPr>
        <p:txBody>
          <a:bodyPr wrap="square" rtlCol="0">
            <a:spAutoFit/>
          </a:bodyPr>
          <a:lstStyle/>
          <a:p>
            <a:r>
              <a:rPr lang="en-US" sz="4400" b="1" dirty="0">
                <a:solidFill>
                  <a:schemeClr val="bg1"/>
                </a:solidFill>
              </a:rPr>
              <a:t>Casper</a:t>
            </a:r>
          </a:p>
        </p:txBody>
      </p:sp>
      <p:pic>
        <p:nvPicPr>
          <p:cNvPr id="10" name="Picture 9">
            <a:extLst>
              <a:ext uri="{FF2B5EF4-FFF2-40B4-BE49-F238E27FC236}">
                <a16:creationId xmlns:a16="http://schemas.microsoft.com/office/drawing/2014/main" id="{5D07B1F7-E68B-8748-BDF3-3A717C8F57E8}"/>
              </a:ext>
            </a:extLst>
          </p:cNvPr>
          <p:cNvPicPr>
            <a:picLocks noChangeAspect="1"/>
          </p:cNvPicPr>
          <p:nvPr/>
        </p:nvPicPr>
        <p:blipFill rotWithShape="1">
          <a:blip r:embed="rId5"/>
          <a:srcRect l="40690" t="54351" r="5747" b="7465"/>
          <a:stretch/>
        </p:blipFill>
        <p:spPr>
          <a:xfrm>
            <a:off x="5843751" y="1325562"/>
            <a:ext cx="4897821" cy="2618656"/>
          </a:xfrm>
          <a:prstGeom prst="rect">
            <a:avLst/>
          </a:prstGeom>
        </p:spPr>
      </p:pic>
      <p:sp>
        <p:nvSpPr>
          <p:cNvPr id="14" name="TextBox 13">
            <a:extLst>
              <a:ext uri="{FF2B5EF4-FFF2-40B4-BE49-F238E27FC236}">
                <a16:creationId xmlns:a16="http://schemas.microsoft.com/office/drawing/2014/main" id="{F7AB3621-9B45-0A44-A41F-1040EFED7964}"/>
              </a:ext>
            </a:extLst>
          </p:cNvPr>
          <p:cNvSpPr txBox="1"/>
          <p:nvPr/>
        </p:nvSpPr>
        <p:spPr>
          <a:xfrm>
            <a:off x="6096000" y="1347539"/>
            <a:ext cx="1324303" cy="769441"/>
          </a:xfrm>
          <a:prstGeom prst="rect">
            <a:avLst/>
          </a:prstGeom>
          <a:noFill/>
          <a:effectLst>
            <a:glow rad="63500">
              <a:schemeClr val="tx1">
                <a:alpha val="40000"/>
              </a:schemeClr>
            </a:glow>
          </a:effectLst>
        </p:spPr>
        <p:txBody>
          <a:bodyPr wrap="square" rtlCol="0">
            <a:spAutoFit/>
          </a:bodyPr>
          <a:lstStyle/>
          <a:p>
            <a:r>
              <a:rPr lang="en-US" sz="4400" b="1" dirty="0">
                <a:ln>
                  <a:solidFill>
                    <a:schemeClr val="tx1"/>
                  </a:solidFill>
                </a:ln>
                <a:solidFill>
                  <a:schemeClr val="bg1"/>
                </a:solidFill>
              </a:rPr>
              <a:t>5D</a:t>
            </a:r>
          </a:p>
        </p:txBody>
      </p:sp>
      <p:sp>
        <p:nvSpPr>
          <p:cNvPr id="15" name="TextBox 14">
            <a:extLst>
              <a:ext uri="{FF2B5EF4-FFF2-40B4-BE49-F238E27FC236}">
                <a16:creationId xmlns:a16="http://schemas.microsoft.com/office/drawing/2014/main" id="{963C1D2D-8106-9C4D-9F73-3663131D2F86}"/>
              </a:ext>
            </a:extLst>
          </p:cNvPr>
          <p:cNvSpPr txBox="1"/>
          <p:nvPr/>
        </p:nvSpPr>
        <p:spPr>
          <a:xfrm>
            <a:off x="6095999" y="3917077"/>
            <a:ext cx="1324303" cy="769441"/>
          </a:xfrm>
          <a:prstGeom prst="rect">
            <a:avLst/>
          </a:prstGeom>
          <a:noFill/>
          <a:effectLst>
            <a:glow rad="63500">
              <a:schemeClr val="tx1">
                <a:alpha val="40000"/>
              </a:schemeClr>
            </a:glow>
          </a:effectLst>
        </p:spPr>
        <p:txBody>
          <a:bodyPr wrap="square" rtlCol="0">
            <a:spAutoFit/>
          </a:bodyPr>
          <a:lstStyle/>
          <a:p>
            <a:r>
              <a:rPr lang="en-US" sz="4400" b="1" dirty="0"/>
              <a:t>TU*</a:t>
            </a:r>
          </a:p>
        </p:txBody>
      </p:sp>
      <p:sp>
        <p:nvSpPr>
          <p:cNvPr id="12" name="Freeform 11">
            <a:extLst>
              <a:ext uri="{FF2B5EF4-FFF2-40B4-BE49-F238E27FC236}">
                <a16:creationId xmlns:a16="http://schemas.microsoft.com/office/drawing/2014/main" id="{06C6837F-9FD6-9A46-B3DA-0EA87876C415}"/>
              </a:ext>
            </a:extLst>
          </p:cNvPr>
          <p:cNvSpPr/>
          <p:nvPr/>
        </p:nvSpPr>
        <p:spPr>
          <a:xfrm>
            <a:off x="6781800" y="4529112"/>
            <a:ext cx="3657600" cy="1695106"/>
          </a:xfrm>
          <a:custGeom>
            <a:avLst/>
            <a:gdLst>
              <a:gd name="connsiteX0" fmla="*/ 52551 w 2879834"/>
              <a:gd name="connsiteY0" fmla="*/ 315311 h 1219200"/>
              <a:gd name="connsiteX1" fmla="*/ 63062 w 2879834"/>
              <a:gd name="connsiteY1" fmla="*/ 662152 h 1219200"/>
              <a:gd name="connsiteX2" fmla="*/ 84082 w 2879834"/>
              <a:gd name="connsiteY2" fmla="*/ 809297 h 1219200"/>
              <a:gd name="connsiteX3" fmla="*/ 94593 w 2879834"/>
              <a:gd name="connsiteY3" fmla="*/ 851338 h 1219200"/>
              <a:gd name="connsiteX4" fmla="*/ 115613 w 2879834"/>
              <a:gd name="connsiteY4" fmla="*/ 956442 h 1219200"/>
              <a:gd name="connsiteX5" fmla="*/ 126124 w 2879834"/>
              <a:gd name="connsiteY5" fmla="*/ 1135118 h 1219200"/>
              <a:gd name="connsiteX6" fmla="*/ 136634 w 2879834"/>
              <a:gd name="connsiteY6" fmla="*/ 1219200 h 1219200"/>
              <a:gd name="connsiteX7" fmla="*/ 168165 w 2879834"/>
              <a:gd name="connsiteY7" fmla="*/ 1072056 h 1219200"/>
              <a:gd name="connsiteX8" fmla="*/ 210207 w 2879834"/>
              <a:gd name="connsiteY8" fmla="*/ 977462 h 1219200"/>
              <a:gd name="connsiteX9" fmla="*/ 252248 w 2879834"/>
              <a:gd name="connsiteY9" fmla="*/ 893380 h 1219200"/>
              <a:gd name="connsiteX10" fmla="*/ 325820 w 2879834"/>
              <a:gd name="connsiteY10" fmla="*/ 756745 h 1219200"/>
              <a:gd name="connsiteX11" fmla="*/ 336331 w 2879834"/>
              <a:gd name="connsiteY11" fmla="*/ 725214 h 1219200"/>
              <a:gd name="connsiteX12" fmla="*/ 367862 w 2879834"/>
              <a:gd name="connsiteY12" fmla="*/ 693683 h 1219200"/>
              <a:gd name="connsiteX13" fmla="*/ 399393 w 2879834"/>
              <a:gd name="connsiteY13" fmla="*/ 641131 h 1219200"/>
              <a:gd name="connsiteX14" fmla="*/ 441434 w 2879834"/>
              <a:gd name="connsiteY14" fmla="*/ 588580 h 1219200"/>
              <a:gd name="connsiteX15" fmla="*/ 493986 w 2879834"/>
              <a:gd name="connsiteY15" fmla="*/ 515007 h 1219200"/>
              <a:gd name="connsiteX16" fmla="*/ 515007 w 2879834"/>
              <a:gd name="connsiteY16" fmla="*/ 483476 h 1219200"/>
              <a:gd name="connsiteX17" fmla="*/ 567558 w 2879834"/>
              <a:gd name="connsiteY17" fmla="*/ 451945 h 1219200"/>
              <a:gd name="connsiteX18" fmla="*/ 746234 w 2879834"/>
              <a:gd name="connsiteY18" fmla="*/ 315311 h 1219200"/>
              <a:gd name="connsiteX19" fmla="*/ 788276 w 2879834"/>
              <a:gd name="connsiteY19" fmla="*/ 304800 h 1219200"/>
              <a:gd name="connsiteX20" fmla="*/ 840827 w 2879834"/>
              <a:gd name="connsiteY20" fmla="*/ 273269 h 1219200"/>
              <a:gd name="connsiteX21" fmla="*/ 935420 w 2879834"/>
              <a:gd name="connsiteY21" fmla="*/ 241738 h 1219200"/>
              <a:gd name="connsiteX22" fmla="*/ 1019503 w 2879834"/>
              <a:gd name="connsiteY22" fmla="*/ 210207 h 1219200"/>
              <a:gd name="connsiteX23" fmla="*/ 1082565 w 2879834"/>
              <a:gd name="connsiteY23" fmla="*/ 189187 h 1219200"/>
              <a:gd name="connsiteX24" fmla="*/ 1145627 w 2879834"/>
              <a:gd name="connsiteY24" fmla="*/ 157656 h 1219200"/>
              <a:gd name="connsiteX25" fmla="*/ 1219200 w 2879834"/>
              <a:gd name="connsiteY25" fmla="*/ 147145 h 1219200"/>
              <a:gd name="connsiteX26" fmla="*/ 1292772 w 2879834"/>
              <a:gd name="connsiteY26" fmla="*/ 126125 h 1219200"/>
              <a:gd name="connsiteX27" fmla="*/ 1502979 w 2879834"/>
              <a:gd name="connsiteY27" fmla="*/ 84083 h 1219200"/>
              <a:gd name="connsiteX28" fmla="*/ 1660634 w 2879834"/>
              <a:gd name="connsiteY28" fmla="*/ 52552 h 1219200"/>
              <a:gd name="connsiteX29" fmla="*/ 1996965 w 2879834"/>
              <a:gd name="connsiteY29" fmla="*/ 21021 h 1219200"/>
              <a:gd name="connsiteX30" fmla="*/ 2112579 w 2879834"/>
              <a:gd name="connsiteY30" fmla="*/ 0 h 1219200"/>
              <a:gd name="connsiteX31" fmla="*/ 2385848 w 2879834"/>
              <a:gd name="connsiteY31" fmla="*/ 10511 h 1219200"/>
              <a:gd name="connsiteX32" fmla="*/ 2459420 w 2879834"/>
              <a:gd name="connsiteY32" fmla="*/ 52552 h 1219200"/>
              <a:gd name="connsiteX33" fmla="*/ 2585544 w 2879834"/>
              <a:gd name="connsiteY33" fmla="*/ 147145 h 1219200"/>
              <a:gd name="connsiteX34" fmla="*/ 2701158 w 2879834"/>
              <a:gd name="connsiteY34" fmla="*/ 220718 h 1219200"/>
              <a:gd name="connsiteX35" fmla="*/ 2785241 w 2879834"/>
              <a:gd name="connsiteY35" fmla="*/ 304800 h 1219200"/>
              <a:gd name="connsiteX36" fmla="*/ 2837793 w 2879834"/>
              <a:gd name="connsiteY36" fmla="*/ 367862 h 1219200"/>
              <a:gd name="connsiteX37" fmla="*/ 2848303 w 2879834"/>
              <a:gd name="connsiteY37" fmla="*/ 399393 h 1219200"/>
              <a:gd name="connsiteX38" fmla="*/ 2879834 w 2879834"/>
              <a:gd name="connsiteY38" fmla="*/ 546538 h 1219200"/>
              <a:gd name="connsiteX39" fmla="*/ 2869324 w 2879834"/>
              <a:gd name="connsiteY39" fmla="*/ 662152 h 1219200"/>
              <a:gd name="connsiteX40" fmla="*/ 2753710 w 2879834"/>
              <a:gd name="connsiteY40" fmla="*/ 840828 h 1219200"/>
              <a:gd name="connsiteX41" fmla="*/ 2669627 w 2879834"/>
              <a:gd name="connsiteY41" fmla="*/ 914400 h 1219200"/>
              <a:gd name="connsiteX42" fmla="*/ 2543503 w 2879834"/>
              <a:gd name="connsiteY42" fmla="*/ 956442 h 1219200"/>
              <a:gd name="connsiteX43" fmla="*/ 2459420 w 2879834"/>
              <a:gd name="connsiteY43" fmla="*/ 987973 h 1219200"/>
              <a:gd name="connsiteX44" fmla="*/ 2112579 w 2879834"/>
              <a:gd name="connsiteY44" fmla="*/ 1030014 h 1219200"/>
              <a:gd name="connsiteX45" fmla="*/ 2007476 w 2879834"/>
              <a:gd name="connsiteY45" fmla="*/ 1019504 h 1219200"/>
              <a:gd name="connsiteX46" fmla="*/ 1933903 w 2879834"/>
              <a:gd name="connsiteY46" fmla="*/ 987973 h 1219200"/>
              <a:gd name="connsiteX47" fmla="*/ 1891862 w 2879834"/>
              <a:gd name="connsiteY47" fmla="*/ 977462 h 1219200"/>
              <a:gd name="connsiteX48" fmla="*/ 1723696 w 2879834"/>
              <a:gd name="connsiteY48" fmla="*/ 903890 h 1219200"/>
              <a:gd name="connsiteX49" fmla="*/ 1692165 w 2879834"/>
              <a:gd name="connsiteY49" fmla="*/ 882869 h 1219200"/>
              <a:gd name="connsiteX50" fmla="*/ 1576551 w 2879834"/>
              <a:gd name="connsiteY50" fmla="*/ 819807 h 1219200"/>
              <a:gd name="connsiteX51" fmla="*/ 1534510 w 2879834"/>
              <a:gd name="connsiteY51" fmla="*/ 809297 h 1219200"/>
              <a:gd name="connsiteX52" fmla="*/ 1439917 w 2879834"/>
              <a:gd name="connsiteY52" fmla="*/ 767256 h 1219200"/>
              <a:gd name="connsiteX53" fmla="*/ 1376855 w 2879834"/>
              <a:gd name="connsiteY53" fmla="*/ 746235 h 1219200"/>
              <a:gd name="connsiteX54" fmla="*/ 1250731 w 2879834"/>
              <a:gd name="connsiteY54" fmla="*/ 672662 h 1219200"/>
              <a:gd name="connsiteX55" fmla="*/ 1177158 w 2879834"/>
              <a:gd name="connsiteY55" fmla="*/ 630621 h 1219200"/>
              <a:gd name="connsiteX56" fmla="*/ 1135117 w 2879834"/>
              <a:gd name="connsiteY56" fmla="*/ 609600 h 1219200"/>
              <a:gd name="connsiteX57" fmla="*/ 1030013 w 2879834"/>
              <a:gd name="connsiteY57" fmla="*/ 546538 h 1219200"/>
              <a:gd name="connsiteX58" fmla="*/ 956441 w 2879834"/>
              <a:gd name="connsiteY58" fmla="*/ 525518 h 1219200"/>
              <a:gd name="connsiteX59" fmla="*/ 872358 w 2879834"/>
              <a:gd name="connsiteY59" fmla="*/ 472966 h 1219200"/>
              <a:gd name="connsiteX60" fmla="*/ 840827 w 2879834"/>
              <a:gd name="connsiteY60" fmla="*/ 462456 h 1219200"/>
              <a:gd name="connsiteX61" fmla="*/ 725213 w 2879834"/>
              <a:gd name="connsiteY61" fmla="*/ 420414 h 1219200"/>
              <a:gd name="connsiteX62" fmla="*/ 683172 w 2879834"/>
              <a:gd name="connsiteY62" fmla="*/ 409904 h 1219200"/>
              <a:gd name="connsiteX63" fmla="*/ 515007 w 2879834"/>
              <a:gd name="connsiteY63" fmla="*/ 346842 h 1219200"/>
              <a:gd name="connsiteX64" fmla="*/ 336331 w 2879834"/>
              <a:gd name="connsiteY64" fmla="*/ 294290 h 1219200"/>
              <a:gd name="connsiteX65" fmla="*/ 241738 w 2879834"/>
              <a:gd name="connsiteY65" fmla="*/ 262759 h 1219200"/>
              <a:gd name="connsiteX66" fmla="*/ 210207 w 2879834"/>
              <a:gd name="connsiteY66" fmla="*/ 252249 h 1219200"/>
              <a:gd name="connsiteX67" fmla="*/ 178676 w 2879834"/>
              <a:gd name="connsiteY67" fmla="*/ 241738 h 1219200"/>
              <a:gd name="connsiteX68" fmla="*/ 115613 w 2879834"/>
              <a:gd name="connsiteY68" fmla="*/ 189187 h 1219200"/>
              <a:gd name="connsiteX69" fmla="*/ 84082 w 2879834"/>
              <a:gd name="connsiteY69" fmla="*/ 178676 h 1219200"/>
              <a:gd name="connsiteX70" fmla="*/ 10510 w 2879834"/>
              <a:gd name="connsiteY70" fmla="*/ 147145 h 1219200"/>
              <a:gd name="connsiteX71" fmla="*/ 0 w 2879834"/>
              <a:gd name="connsiteY71" fmla="*/ 178676 h 1219200"/>
              <a:gd name="connsiteX72" fmla="*/ 10510 w 2879834"/>
              <a:gd name="connsiteY72" fmla="*/ 210207 h 1219200"/>
              <a:gd name="connsiteX73" fmla="*/ 21020 w 2879834"/>
              <a:gd name="connsiteY73" fmla="*/ 294290 h 1219200"/>
              <a:gd name="connsiteX74" fmla="*/ 52551 w 2879834"/>
              <a:gd name="connsiteY74" fmla="*/ 315311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879834" h="1219200">
                <a:moveTo>
                  <a:pt x="52551" y="315311"/>
                </a:moveTo>
                <a:cubicBezTo>
                  <a:pt x="59558" y="376621"/>
                  <a:pt x="57560" y="546616"/>
                  <a:pt x="63062" y="662152"/>
                </a:cubicBezTo>
                <a:cubicBezTo>
                  <a:pt x="65566" y="714731"/>
                  <a:pt x="72970" y="759292"/>
                  <a:pt x="84082" y="809297"/>
                </a:cubicBezTo>
                <a:cubicBezTo>
                  <a:pt x="87216" y="823398"/>
                  <a:pt x="91760" y="837174"/>
                  <a:pt x="94593" y="851338"/>
                </a:cubicBezTo>
                <a:cubicBezTo>
                  <a:pt x="120370" y="980219"/>
                  <a:pt x="91196" y="858769"/>
                  <a:pt x="115613" y="956442"/>
                </a:cubicBezTo>
                <a:cubicBezTo>
                  <a:pt x="119117" y="1016001"/>
                  <a:pt x="121366" y="1075646"/>
                  <a:pt x="126124" y="1135118"/>
                </a:cubicBezTo>
                <a:cubicBezTo>
                  <a:pt x="128376" y="1163273"/>
                  <a:pt x="108389" y="1219200"/>
                  <a:pt x="136634" y="1219200"/>
                </a:cubicBezTo>
                <a:cubicBezTo>
                  <a:pt x="146011" y="1219200"/>
                  <a:pt x="165308" y="1086342"/>
                  <a:pt x="168165" y="1072056"/>
                </a:cubicBezTo>
                <a:cubicBezTo>
                  <a:pt x="180379" y="1010987"/>
                  <a:pt x="175843" y="1041281"/>
                  <a:pt x="210207" y="977462"/>
                </a:cubicBezTo>
                <a:cubicBezTo>
                  <a:pt x="225063" y="949872"/>
                  <a:pt x="236126" y="920250"/>
                  <a:pt x="252248" y="893380"/>
                </a:cubicBezTo>
                <a:cubicBezTo>
                  <a:pt x="287391" y="834807"/>
                  <a:pt x="293832" y="827118"/>
                  <a:pt x="325820" y="756745"/>
                </a:cubicBezTo>
                <a:cubicBezTo>
                  <a:pt x="330405" y="746659"/>
                  <a:pt x="330185" y="734432"/>
                  <a:pt x="336331" y="725214"/>
                </a:cubicBezTo>
                <a:cubicBezTo>
                  <a:pt x="344576" y="712847"/>
                  <a:pt x="358944" y="705574"/>
                  <a:pt x="367862" y="693683"/>
                </a:cubicBezTo>
                <a:cubicBezTo>
                  <a:pt x="380119" y="677340"/>
                  <a:pt x="387678" y="657867"/>
                  <a:pt x="399393" y="641131"/>
                </a:cubicBezTo>
                <a:cubicBezTo>
                  <a:pt x="412257" y="622753"/>
                  <a:pt x="428991" y="607245"/>
                  <a:pt x="441434" y="588580"/>
                </a:cubicBezTo>
                <a:cubicBezTo>
                  <a:pt x="545157" y="432996"/>
                  <a:pt x="379225" y="652719"/>
                  <a:pt x="493986" y="515007"/>
                </a:cubicBezTo>
                <a:cubicBezTo>
                  <a:pt x="502073" y="505303"/>
                  <a:pt x="505416" y="491697"/>
                  <a:pt x="515007" y="483476"/>
                </a:cubicBezTo>
                <a:cubicBezTo>
                  <a:pt x="530517" y="470181"/>
                  <a:pt x="551085" y="464026"/>
                  <a:pt x="567558" y="451945"/>
                </a:cubicBezTo>
                <a:cubicBezTo>
                  <a:pt x="594579" y="432130"/>
                  <a:pt x="704411" y="338124"/>
                  <a:pt x="746234" y="315311"/>
                </a:cubicBezTo>
                <a:cubicBezTo>
                  <a:pt x="758916" y="308394"/>
                  <a:pt x="774262" y="308304"/>
                  <a:pt x="788276" y="304800"/>
                </a:cubicBezTo>
                <a:cubicBezTo>
                  <a:pt x="805793" y="294290"/>
                  <a:pt x="822051" y="281316"/>
                  <a:pt x="840827" y="273269"/>
                </a:cubicBezTo>
                <a:cubicBezTo>
                  <a:pt x="871376" y="260176"/>
                  <a:pt x="904078" y="252800"/>
                  <a:pt x="935420" y="241738"/>
                </a:cubicBezTo>
                <a:cubicBezTo>
                  <a:pt x="963647" y="231776"/>
                  <a:pt x="991313" y="220275"/>
                  <a:pt x="1019503" y="210207"/>
                </a:cubicBezTo>
                <a:cubicBezTo>
                  <a:pt x="1040370" y="202755"/>
                  <a:pt x="1062112" y="197709"/>
                  <a:pt x="1082565" y="189187"/>
                </a:cubicBezTo>
                <a:cubicBezTo>
                  <a:pt x="1104259" y="180148"/>
                  <a:pt x="1123164" y="164568"/>
                  <a:pt x="1145627" y="157656"/>
                </a:cubicBezTo>
                <a:cubicBezTo>
                  <a:pt x="1169305" y="150370"/>
                  <a:pt x="1194977" y="152336"/>
                  <a:pt x="1219200" y="147145"/>
                </a:cubicBezTo>
                <a:cubicBezTo>
                  <a:pt x="1244139" y="141801"/>
                  <a:pt x="1267874" y="131658"/>
                  <a:pt x="1292772" y="126125"/>
                </a:cubicBezTo>
                <a:cubicBezTo>
                  <a:pt x="1362527" y="110624"/>
                  <a:pt x="1432910" y="98097"/>
                  <a:pt x="1502979" y="84083"/>
                </a:cubicBezTo>
                <a:cubicBezTo>
                  <a:pt x="1555531" y="73573"/>
                  <a:pt x="1607178" y="56370"/>
                  <a:pt x="1660634" y="52552"/>
                </a:cubicBezTo>
                <a:cubicBezTo>
                  <a:pt x="1823244" y="40937"/>
                  <a:pt x="1820615" y="43065"/>
                  <a:pt x="1996965" y="21021"/>
                </a:cubicBezTo>
                <a:cubicBezTo>
                  <a:pt x="2032837" y="16537"/>
                  <a:pt x="2076695" y="7177"/>
                  <a:pt x="2112579" y="0"/>
                </a:cubicBezTo>
                <a:cubicBezTo>
                  <a:pt x="2203669" y="3504"/>
                  <a:pt x="2295143" y="1441"/>
                  <a:pt x="2385848" y="10511"/>
                </a:cubicBezTo>
                <a:cubicBezTo>
                  <a:pt x="2403889" y="12315"/>
                  <a:pt x="2443312" y="42887"/>
                  <a:pt x="2459420" y="52552"/>
                </a:cubicBezTo>
                <a:cubicBezTo>
                  <a:pt x="2650779" y="167367"/>
                  <a:pt x="2428580" y="21573"/>
                  <a:pt x="2585544" y="147145"/>
                </a:cubicBezTo>
                <a:cubicBezTo>
                  <a:pt x="2703758" y="241717"/>
                  <a:pt x="2566686" y="105457"/>
                  <a:pt x="2701158" y="220718"/>
                </a:cubicBezTo>
                <a:cubicBezTo>
                  <a:pt x="2731253" y="246513"/>
                  <a:pt x="2757213" y="276773"/>
                  <a:pt x="2785241" y="304800"/>
                </a:cubicBezTo>
                <a:cubicBezTo>
                  <a:pt x="2825703" y="345262"/>
                  <a:pt x="2808528" y="323964"/>
                  <a:pt x="2837793" y="367862"/>
                </a:cubicBezTo>
                <a:cubicBezTo>
                  <a:pt x="2841296" y="378372"/>
                  <a:pt x="2845260" y="388740"/>
                  <a:pt x="2848303" y="399393"/>
                </a:cubicBezTo>
                <a:cubicBezTo>
                  <a:pt x="2861085" y="444131"/>
                  <a:pt x="2871793" y="506333"/>
                  <a:pt x="2879834" y="546538"/>
                </a:cubicBezTo>
                <a:cubicBezTo>
                  <a:pt x="2876331" y="585076"/>
                  <a:pt x="2882431" y="625743"/>
                  <a:pt x="2869324" y="662152"/>
                </a:cubicBezTo>
                <a:cubicBezTo>
                  <a:pt x="2841385" y="739762"/>
                  <a:pt x="2808474" y="791043"/>
                  <a:pt x="2753710" y="840828"/>
                </a:cubicBezTo>
                <a:cubicBezTo>
                  <a:pt x="2726153" y="865880"/>
                  <a:pt x="2702259" y="896452"/>
                  <a:pt x="2669627" y="914400"/>
                </a:cubicBezTo>
                <a:cubicBezTo>
                  <a:pt x="2630797" y="935757"/>
                  <a:pt x="2585331" y="941802"/>
                  <a:pt x="2543503" y="956442"/>
                </a:cubicBezTo>
                <a:cubicBezTo>
                  <a:pt x="2515250" y="966331"/>
                  <a:pt x="2488609" y="981339"/>
                  <a:pt x="2459420" y="987973"/>
                </a:cubicBezTo>
                <a:cubicBezTo>
                  <a:pt x="2393672" y="1002916"/>
                  <a:pt x="2162075" y="1024804"/>
                  <a:pt x="2112579" y="1030014"/>
                </a:cubicBezTo>
                <a:cubicBezTo>
                  <a:pt x="2077545" y="1026511"/>
                  <a:pt x="2041749" y="1027568"/>
                  <a:pt x="2007476" y="1019504"/>
                </a:cubicBezTo>
                <a:cubicBezTo>
                  <a:pt x="1981504" y="1013393"/>
                  <a:pt x="1958978" y="997091"/>
                  <a:pt x="1933903" y="987973"/>
                </a:cubicBezTo>
                <a:cubicBezTo>
                  <a:pt x="1920328" y="983036"/>
                  <a:pt x="1905566" y="982030"/>
                  <a:pt x="1891862" y="977462"/>
                </a:cubicBezTo>
                <a:cubicBezTo>
                  <a:pt x="1823410" y="954644"/>
                  <a:pt x="1787474" y="938678"/>
                  <a:pt x="1723696" y="903890"/>
                </a:cubicBezTo>
                <a:cubicBezTo>
                  <a:pt x="1712606" y="897841"/>
                  <a:pt x="1703133" y="889136"/>
                  <a:pt x="1692165" y="882869"/>
                </a:cubicBezTo>
                <a:cubicBezTo>
                  <a:pt x="1654051" y="861089"/>
                  <a:pt x="1616331" y="838371"/>
                  <a:pt x="1576551" y="819807"/>
                </a:cubicBezTo>
                <a:cubicBezTo>
                  <a:pt x="1563461" y="813698"/>
                  <a:pt x="1547992" y="814482"/>
                  <a:pt x="1534510" y="809297"/>
                </a:cubicBezTo>
                <a:cubicBezTo>
                  <a:pt x="1502305" y="796911"/>
                  <a:pt x="1471954" y="780071"/>
                  <a:pt x="1439917" y="767256"/>
                </a:cubicBezTo>
                <a:cubicBezTo>
                  <a:pt x="1419344" y="759027"/>
                  <a:pt x="1396673" y="756144"/>
                  <a:pt x="1376855" y="746235"/>
                </a:cubicBezTo>
                <a:cubicBezTo>
                  <a:pt x="1333322" y="724468"/>
                  <a:pt x="1292853" y="697048"/>
                  <a:pt x="1250731" y="672662"/>
                </a:cubicBezTo>
                <a:cubicBezTo>
                  <a:pt x="1226286" y="658510"/>
                  <a:pt x="1202422" y="643253"/>
                  <a:pt x="1177158" y="630621"/>
                </a:cubicBezTo>
                <a:cubicBezTo>
                  <a:pt x="1163144" y="623614"/>
                  <a:pt x="1148720" y="617373"/>
                  <a:pt x="1135117" y="609600"/>
                </a:cubicBezTo>
                <a:cubicBezTo>
                  <a:pt x="1081210" y="578796"/>
                  <a:pt x="1112034" y="581690"/>
                  <a:pt x="1030013" y="546538"/>
                </a:cubicBezTo>
                <a:cubicBezTo>
                  <a:pt x="1006570" y="536491"/>
                  <a:pt x="980965" y="532525"/>
                  <a:pt x="956441" y="525518"/>
                </a:cubicBezTo>
                <a:cubicBezTo>
                  <a:pt x="931427" y="508841"/>
                  <a:pt x="897714" y="485644"/>
                  <a:pt x="872358" y="472966"/>
                </a:cubicBezTo>
                <a:cubicBezTo>
                  <a:pt x="862449" y="468011"/>
                  <a:pt x="851239" y="466242"/>
                  <a:pt x="840827" y="462456"/>
                </a:cubicBezTo>
                <a:cubicBezTo>
                  <a:pt x="831584" y="459095"/>
                  <a:pt x="753602" y="428525"/>
                  <a:pt x="725213" y="420414"/>
                </a:cubicBezTo>
                <a:cubicBezTo>
                  <a:pt x="711324" y="416446"/>
                  <a:pt x="697186" y="413407"/>
                  <a:pt x="683172" y="409904"/>
                </a:cubicBezTo>
                <a:cubicBezTo>
                  <a:pt x="594893" y="343694"/>
                  <a:pt x="686747" y="404088"/>
                  <a:pt x="515007" y="346842"/>
                </a:cubicBezTo>
                <a:cubicBezTo>
                  <a:pt x="242432" y="255985"/>
                  <a:pt x="583538" y="366999"/>
                  <a:pt x="336331" y="294290"/>
                </a:cubicBezTo>
                <a:cubicBezTo>
                  <a:pt x="304445" y="284912"/>
                  <a:pt x="273269" y="273269"/>
                  <a:pt x="241738" y="262759"/>
                </a:cubicBezTo>
                <a:lnTo>
                  <a:pt x="210207" y="252249"/>
                </a:lnTo>
                <a:lnTo>
                  <a:pt x="178676" y="241738"/>
                </a:lnTo>
                <a:cubicBezTo>
                  <a:pt x="157655" y="224221"/>
                  <a:pt x="138380" y="204365"/>
                  <a:pt x="115613" y="189187"/>
                </a:cubicBezTo>
                <a:cubicBezTo>
                  <a:pt x="106395" y="183042"/>
                  <a:pt x="94265" y="183040"/>
                  <a:pt x="84082" y="178676"/>
                </a:cubicBezTo>
                <a:cubicBezTo>
                  <a:pt x="-6831" y="139713"/>
                  <a:pt x="84456" y="171795"/>
                  <a:pt x="10510" y="147145"/>
                </a:cubicBezTo>
                <a:cubicBezTo>
                  <a:pt x="7007" y="157655"/>
                  <a:pt x="0" y="167597"/>
                  <a:pt x="0" y="178676"/>
                </a:cubicBezTo>
                <a:cubicBezTo>
                  <a:pt x="0" y="189755"/>
                  <a:pt x="8528" y="199307"/>
                  <a:pt x="10510" y="210207"/>
                </a:cubicBezTo>
                <a:cubicBezTo>
                  <a:pt x="15563" y="237997"/>
                  <a:pt x="16376" y="266429"/>
                  <a:pt x="21020" y="294290"/>
                </a:cubicBezTo>
                <a:cubicBezTo>
                  <a:pt x="32381" y="362454"/>
                  <a:pt x="45544" y="254001"/>
                  <a:pt x="52551" y="31531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743E5FB-F191-774B-AA91-FB20A4A5A86E}"/>
              </a:ext>
            </a:extLst>
          </p:cNvPr>
          <p:cNvSpPr txBox="1"/>
          <p:nvPr/>
        </p:nvSpPr>
        <p:spPr>
          <a:xfrm>
            <a:off x="6095999" y="6447576"/>
            <a:ext cx="3016469" cy="369332"/>
          </a:xfrm>
          <a:prstGeom prst="rect">
            <a:avLst/>
          </a:prstGeom>
          <a:noFill/>
        </p:spPr>
        <p:txBody>
          <a:bodyPr wrap="square" rtlCol="0">
            <a:spAutoFit/>
          </a:bodyPr>
          <a:lstStyle/>
          <a:p>
            <a:r>
              <a:rPr lang="en-US" dirty="0"/>
              <a:t>* Artist rendition</a:t>
            </a:r>
          </a:p>
        </p:txBody>
      </p: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2907A785-CE46-B04F-8B81-6782E5EB63F6}"/>
                  </a:ext>
                </a:extLst>
              </p14:cNvPr>
              <p14:cNvContentPartPr/>
              <p14:nvPr/>
            </p14:nvContentPartPr>
            <p14:xfrm>
              <a:off x="9921108" y="4952702"/>
              <a:ext cx="124200" cy="167040"/>
            </p14:xfrm>
          </p:contentPart>
        </mc:Choice>
        <mc:Fallback xmlns="">
          <p:pic>
            <p:nvPicPr>
              <p:cNvPr id="17" name="Ink 16">
                <a:extLst>
                  <a:ext uri="{FF2B5EF4-FFF2-40B4-BE49-F238E27FC236}">
                    <a16:creationId xmlns:a16="http://schemas.microsoft.com/office/drawing/2014/main" id="{2907A785-CE46-B04F-8B81-6782E5EB63F6}"/>
                  </a:ext>
                </a:extLst>
              </p:cNvPr>
              <p:cNvPicPr/>
              <p:nvPr/>
            </p:nvPicPr>
            <p:blipFill>
              <a:blip r:embed="rId7"/>
              <a:stretch>
                <a:fillRect/>
              </a:stretch>
            </p:blipFill>
            <p:spPr>
              <a:xfrm>
                <a:off x="9912108" y="4944062"/>
                <a:ext cx="141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052383CE-8971-3640-BEE9-D1D9B5991DAB}"/>
                  </a:ext>
                </a:extLst>
              </p14:cNvPr>
              <p14:cNvContentPartPr/>
              <p14:nvPr/>
            </p14:nvContentPartPr>
            <p14:xfrm>
              <a:off x="10535988" y="4877102"/>
              <a:ext cx="91440" cy="258120"/>
            </p14:xfrm>
          </p:contentPart>
        </mc:Choice>
        <mc:Fallback xmlns="">
          <p:pic>
            <p:nvPicPr>
              <p:cNvPr id="21" name="Ink 20">
                <a:extLst>
                  <a:ext uri="{FF2B5EF4-FFF2-40B4-BE49-F238E27FC236}">
                    <a16:creationId xmlns:a16="http://schemas.microsoft.com/office/drawing/2014/main" id="{052383CE-8971-3640-BEE9-D1D9B5991DAB}"/>
                  </a:ext>
                </a:extLst>
              </p:cNvPr>
              <p:cNvPicPr/>
              <p:nvPr/>
            </p:nvPicPr>
            <p:blipFill>
              <a:blip r:embed="rId9"/>
              <a:stretch>
                <a:fillRect/>
              </a:stretch>
            </p:blipFill>
            <p:spPr>
              <a:xfrm>
                <a:off x="10526988" y="4868462"/>
                <a:ext cx="109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B42D42AF-9FA0-8840-A2DB-9618D71A3FD2}"/>
                  </a:ext>
                </a:extLst>
              </p14:cNvPr>
              <p14:cNvContentPartPr/>
              <p14:nvPr/>
            </p14:nvContentPartPr>
            <p14:xfrm>
              <a:off x="10601148" y="4959902"/>
              <a:ext cx="114120" cy="77400"/>
            </p14:xfrm>
          </p:contentPart>
        </mc:Choice>
        <mc:Fallback xmlns="">
          <p:pic>
            <p:nvPicPr>
              <p:cNvPr id="22" name="Ink 21">
                <a:extLst>
                  <a:ext uri="{FF2B5EF4-FFF2-40B4-BE49-F238E27FC236}">
                    <a16:creationId xmlns:a16="http://schemas.microsoft.com/office/drawing/2014/main" id="{B42D42AF-9FA0-8840-A2DB-9618D71A3FD2}"/>
                  </a:ext>
                </a:extLst>
              </p:cNvPr>
              <p:cNvPicPr/>
              <p:nvPr/>
            </p:nvPicPr>
            <p:blipFill>
              <a:blip r:embed="rId11"/>
              <a:stretch>
                <a:fillRect/>
              </a:stretch>
            </p:blipFill>
            <p:spPr>
              <a:xfrm>
                <a:off x="10592508" y="4950902"/>
                <a:ext cx="131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D6619665-7FE9-474A-B954-C628CFFCCF5B}"/>
                  </a:ext>
                </a:extLst>
              </p14:cNvPr>
              <p14:cNvContentPartPr/>
              <p14:nvPr/>
            </p14:nvContentPartPr>
            <p14:xfrm>
              <a:off x="10693668" y="4831742"/>
              <a:ext cx="116640" cy="270360"/>
            </p14:xfrm>
          </p:contentPart>
        </mc:Choice>
        <mc:Fallback xmlns="">
          <p:pic>
            <p:nvPicPr>
              <p:cNvPr id="23" name="Ink 22">
                <a:extLst>
                  <a:ext uri="{FF2B5EF4-FFF2-40B4-BE49-F238E27FC236}">
                    <a16:creationId xmlns:a16="http://schemas.microsoft.com/office/drawing/2014/main" id="{D6619665-7FE9-474A-B954-C628CFFCCF5B}"/>
                  </a:ext>
                </a:extLst>
              </p:cNvPr>
              <p:cNvPicPr/>
              <p:nvPr/>
            </p:nvPicPr>
            <p:blipFill>
              <a:blip r:embed="rId13"/>
              <a:stretch>
                <a:fillRect/>
              </a:stretch>
            </p:blipFill>
            <p:spPr>
              <a:xfrm>
                <a:off x="10684668" y="4823102"/>
                <a:ext cx="134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0A286D3D-E9BF-7043-B83C-EA4C60E6F989}"/>
                  </a:ext>
                </a:extLst>
              </p14:cNvPr>
              <p14:cNvContentPartPr/>
              <p14:nvPr/>
            </p14:nvContentPartPr>
            <p14:xfrm>
              <a:off x="10860348" y="4916342"/>
              <a:ext cx="158400" cy="125280"/>
            </p14:xfrm>
          </p:contentPart>
        </mc:Choice>
        <mc:Fallback xmlns="">
          <p:pic>
            <p:nvPicPr>
              <p:cNvPr id="24" name="Ink 23">
                <a:extLst>
                  <a:ext uri="{FF2B5EF4-FFF2-40B4-BE49-F238E27FC236}">
                    <a16:creationId xmlns:a16="http://schemas.microsoft.com/office/drawing/2014/main" id="{0A286D3D-E9BF-7043-B83C-EA4C60E6F989}"/>
                  </a:ext>
                </a:extLst>
              </p:cNvPr>
              <p:cNvPicPr/>
              <p:nvPr/>
            </p:nvPicPr>
            <p:blipFill>
              <a:blip r:embed="rId15"/>
              <a:stretch>
                <a:fillRect/>
              </a:stretch>
            </p:blipFill>
            <p:spPr>
              <a:xfrm>
                <a:off x="10851708" y="4907342"/>
                <a:ext cx="176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DC315092-48A6-F449-BD9C-719FD53EDAEF}"/>
                  </a:ext>
                </a:extLst>
              </p14:cNvPr>
              <p14:cNvContentPartPr/>
              <p14:nvPr/>
            </p14:nvContentPartPr>
            <p14:xfrm>
              <a:off x="11033148" y="4708622"/>
              <a:ext cx="43560" cy="303120"/>
            </p14:xfrm>
          </p:contentPart>
        </mc:Choice>
        <mc:Fallback xmlns="">
          <p:pic>
            <p:nvPicPr>
              <p:cNvPr id="25" name="Ink 24">
                <a:extLst>
                  <a:ext uri="{FF2B5EF4-FFF2-40B4-BE49-F238E27FC236}">
                    <a16:creationId xmlns:a16="http://schemas.microsoft.com/office/drawing/2014/main" id="{DC315092-48A6-F449-BD9C-719FD53EDAEF}"/>
                  </a:ext>
                </a:extLst>
              </p:cNvPr>
              <p:cNvPicPr/>
              <p:nvPr/>
            </p:nvPicPr>
            <p:blipFill>
              <a:blip r:embed="rId17"/>
              <a:stretch>
                <a:fillRect/>
              </a:stretch>
            </p:blipFill>
            <p:spPr>
              <a:xfrm>
                <a:off x="11024508" y="4699622"/>
                <a:ext cx="612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A2CFBFDC-BCA2-2A49-AFE9-95A45ABA45F2}"/>
                  </a:ext>
                </a:extLst>
              </p14:cNvPr>
              <p14:cNvContentPartPr/>
              <p14:nvPr/>
            </p14:nvContentPartPr>
            <p14:xfrm>
              <a:off x="11124588" y="4686662"/>
              <a:ext cx="19440" cy="408960"/>
            </p14:xfrm>
          </p:contentPart>
        </mc:Choice>
        <mc:Fallback xmlns="">
          <p:pic>
            <p:nvPicPr>
              <p:cNvPr id="26" name="Ink 25">
                <a:extLst>
                  <a:ext uri="{FF2B5EF4-FFF2-40B4-BE49-F238E27FC236}">
                    <a16:creationId xmlns:a16="http://schemas.microsoft.com/office/drawing/2014/main" id="{A2CFBFDC-BCA2-2A49-AFE9-95A45ABA45F2}"/>
                  </a:ext>
                </a:extLst>
              </p:cNvPr>
              <p:cNvPicPr/>
              <p:nvPr/>
            </p:nvPicPr>
            <p:blipFill>
              <a:blip r:embed="rId19"/>
              <a:stretch>
                <a:fillRect/>
              </a:stretch>
            </p:blipFill>
            <p:spPr>
              <a:xfrm>
                <a:off x="11115948" y="4677662"/>
                <a:ext cx="37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CD27E0F-D0C9-B346-A12E-00D9D5629E7C}"/>
                  </a:ext>
                </a:extLst>
              </p14:cNvPr>
              <p14:cNvContentPartPr/>
              <p14:nvPr/>
            </p14:nvContentPartPr>
            <p14:xfrm>
              <a:off x="11254548" y="4869902"/>
              <a:ext cx="137160" cy="158400"/>
            </p14:xfrm>
          </p:contentPart>
        </mc:Choice>
        <mc:Fallback xmlns="">
          <p:pic>
            <p:nvPicPr>
              <p:cNvPr id="28" name="Ink 27">
                <a:extLst>
                  <a:ext uri="{FF2B5EF4-FFF2-40B4-BE49-F238E27FC236}">
                    <a16:creationId xmlns:a16="http://schemas.microsoft.com/office/drawing/2014/main" id="{7CD27E0F-D0C9-B346-A12E-00D9D5629E7C}"/>
                  </a:ext>
                </a:extLst>
              </p:cNvPr>
              <p:cNvPicPr/>
              <p:nvPr/>
            </p:nvPicPr>
            <p:blipFill>
              <a:blip r:embed="rId21"/>
              <a:stretch>
                <a:fillRect/>
              </a:stretch>
            </p:blipFill>
            <p:spPr>
              <a:xfrm>
                <a:off x="11245548" y="4860902"/>
                <a:ext cx="154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FDE6C202-DC61-6F42-938C-20E595F29124}"/>
                  </a:ext>
                </a:extLst>
              </p14:cNvPr>
              <p14:cNvContentPartPr/>
              <p14:nvPr/>
            </p14:nvContentPartPr>
            <p14:xfrm>
              <a:off x="11426988" y="4560662"/>
              <a:ext cx="23760" cy="232560"/>
            </p14:xfrm>
          </p:contentPart>
        </mc:Choice>
        <mc:Fallback xmlns="">
          <p:pic>
            <p:nvPicPr>
              <p:cNvPr id="30" name="Ink 29">
                <a:extLst>
                  <a:ext uri="{FF2B5EF4-FFF2-40B4-BE49-F238E27FC236}">
                    <a16:creationId xmlns:a16="http://schemas.microsoft.com/office/drawing/2014/main" id="{FDE6C202-DC61-6F42-938C-20E595F29124}"/>
                  </a:ext>
                </a:extLst>
              </p:cNvPr>
              <p:cNvPicPr/>
              <p:nvPr/>
            </p:nvPicPr>
            <p:blipFill>
              <a:blip r:embed="rId23"/>
              <a:stretch>
                <a:fillRect/>
              </a:stretch>
            </p:blipFill>
            <p:spPr>
              <a:xfrm>
                <a:off x="11418348" y="4551662"/>
                <a:ext cx="41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79F2DBA-F302-2A42-8DDD-C2C4246B4DEE}"/>
                  </a:ext>
                </a:extLst>
              </p14:cNvPr>
              <p14:cNvContentPartPr/>
              <p14:nvPr/>
            </p14:nvContentPartPr>
            <p14:xfrm>
              <a:off x="11470908" y="4934702"/>
              <a:ext cx="4680" cy="360"/>
            </p14:xfrm>
          </p:contentPart>
        </mc:Choice>
        <mc:Fallback xmlns="">
          <p:pic>
            <p:nvPicPr>
              <p:cNvPr id="31" name="Ink 30">
                <a:extLst>
                  <a:ext uri="{FF2B5EF4-FFF2-40B4-BE49-F238E27FC236}">
                    <a16:creationId xmlns:a16="http://schemas.microsoft.com/office/drawing/2014/main" id="{D79F2DBA-F302-2A42-8DDD-C2C4246B4DEE}"/>
                  </a:ext>
                </a:extLst>
              </p:cNvPr>
              <p:cNvPicPr/>
              <p:nvPr/>
            </p:nvPicPr>
            <p:blipFill>
              <a:blip r:embed="rId25"/>
              <a:stretch>
                <a:fillRect/>
              </a:stretch>
            </p:blipFill>
            <p:spPr>
              <a:xfrm>
                <a:off x="11461908" y="4926062"/>
                <a:ext cx="22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F44A4CF5-40AA-9E4B-AB66-D7BF417B6026}"/>
                  </a:ext>
                </a:extLst>
              </p14:cNvPr>
              <p14:cNvContentPartPr/>
              <p14:nvPr/>
            </p14:nvContentPartPr>
            <p14:xfrm>
              <a:off x="10438788" y="4413062"/>
              <a:ext cx="1443960" cy="1001160"/>
            </p14:xfrm>
          </p:contentPart>
        </mc:Choice>
        <mc:Fallback xmlns="">
          <p:pic>
            <p:nvPicPr>
              <p:cNvPr id="33" name="Ink 32">
                <a:extLst>
                  <a:ext uri="{FF2B5EF4-FFF2-40B4-BE49-F238E27FC236}">
                    <a16:creationId xmlns:a16="http://schemas.microsoft.com/office/drawing/2014/main" id="{F44A4CF5-40AA-9E4B-AB66-D7BF417B6026}"/>
                  </a:ext>
                </a:extLst>
              </p:cNvPr>
              <p:cNvPicPr/>
              <p:nvPr/>
            </p:nvPicPr>
            <p:blipFill>
              <a:blip r:embed="rId27"/>
              <a:stretch>
                <a:fillRect/>
              </a:stretch>
            </p:blipFill>
            <p:spPr>
              <a:xfrm>
                <a:off x="10430148" y="4404422"/>
                <a:ext cx="1461600" cy="101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D0FD04E8-7030-6B40-A4F4-D5839C45F7E9}"/>
                  </a:ext>
                </a:extLst>
              </p14:cNvPr>
              <p14:cNvContentPartPr/>
              <p14:nvPr/>
            </p14:nvContentPartPr>
            <p14:xfrm>
              <a:off x="9997068" y="5013182"/>
              <a:ext cx="55800" cy="90000"/>
            </p14:xfrm>
          </p:contentPart>
        </mc:Choice>
        <mc:Fallback xmlns="">
          <p:pic>
            <p:nvPicPr>
              <p:cNvPr id="35" name="Ink 34">
                <a:extLst>
                  <a:ext uri="{FF2B5EF4-FFF2-40B4-BE49-F238E27FC236}">
                    <a16:creationId xmlns:a16="http://schemas.microsoft.com/office/drawing/2014/main" id="{D0FD04E8-7030-6B40-A4F4-D5839C45F7E9}"/>
                  </a:ext>
                </a:extLst>
              </p:cNvPr>
              <p:cNvPicPr/>
              <p:nvPr/>
            </p:nvPicPr>
            <p:blipFill>
              <a:blip r:embed="rId29"/>
              <a:stretch>
                <a:fillRect/>
              </a:stretch>
            </p:blipFill>
            <p:spPr>
              <a:xfrm>
                <a:off x="9988068" y="5004182"/>
                <a:ext cx="73440" cy="107640"/>
              </a:xfrm>
              <a:prstGeom prst="rect">
                <a:avLst/>
              </a:prstGeom>
            </p:spPr>
          </p:pic>
        </mc:Fallback>
      </mc:AlternateContent>
      <p:grpSp>
        <p:nvGrpSpPr>
          <p:cNvPr id="37" name="Group 36">
            <a:extLst>
              <a:ext uri="{FF2B5EF4-FFF2-40B4-BE49-F238E27FC236}">
                <a16:creationId xmlns:a16="http://schemas.microsoft.com/office/drawing/2014/main" id="{4D7B570F-157F-BE45-9677-26840B5A826B}"/>
              </a:ext>
            </a:extLst>
          </p:cNvPr>
          <p:cNvGrpSpPr/>
          <p:nvPr/>
        </p:nvGrpSpPr>
        <p:grpSpPr>
          <a:xfrm>
            <a:off x="9859908" y="5314142"/>
            <a:ext cx="579600" cy="239760"/>
            <a:chOff x="9859908" y="5314142"/>
            <a:chExt cx="579600" cy="23976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CEE53DD8-014C-4C46-AA8A-F530BB9FE084}"/>
                    </a:ext>
                  </a:extLst>
                </p14:cNvPr>
                <p14:cNvContentPartPr/>
                <p14:nvPr/>
              </p14:nvContentPartPr>
              <p14:xfrm>
                <a:off x="9872508" y="5348702"/>
                <a:ext cx="555840" cy="205200"/>
              </p14:xfrm>
            </p:contentPart>
          </mc:Choice>
          <mc:Fallback xmlns="">
            <p:pic>
              <p:nvPicPr>
                <p:cNvPr id="18" name="Ink 17">
                  <a:extLst>
                    <a:ext uri="{FF2B5EF4-FFF2-40B4-BE49-F238E27FC236}">
                      <a16:creationId xmlns:a16="http://schemas.microsoft.com/office/drawing/2014/main" id="{CEE53DD8-014C-4C46-AA8A-F530BB9FE084}"/>
                    </a:ext>
                  </a:extLst>
                </p:cNvPr>
                <p:cNvPicPr/>
                <p:nvPr/>
              </p:nvPicPr>
              <p:blipFill>
                <a:blip r:embed="rId31"/>
                <a:stretch>
                  <a:fillRect/>
                </a:stretch>
              </p:blipFill>
              <p:spPr>
                <a:xfrm>
                  <a:off x="9863508" y="5339702"/>
                  <a:ext cx="573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77B2EF43-E80B-0048-91C5-9C2FA4373660}"/>
                    </a:ext>
                  </a:extLst>
                </p14:cNvPr>
                <p14:cNvContentPartPr/>
                <p14:nvPr/>
              </p14:nvContentPartPr>
              <p14:xfrm>
                <a:off x="9859908" y="5334662"/>
                <a:ext cx="579600" cy="79920"/>
              </p14:xfrm>
            </p:contentPart>
          </mc:Choice>
          <mc:Fallback xmlns="">
            <p:pic>
              <p:nvPicPr>
                <p:cNvPr id="19" name="Ink 18">
                  <a:extLst>
                    <a:ext uri="{FF2B5EF4-FFF2-40B4-BE49-F238E27FC236}">
                      <a16:creationId xmlns:a16="http://schemas.microsoft.com/office/drawing/2014/main" id="{77B2EF43-E80B-0048-91C5-9C2FA4373660}"/>
                    </a:ext>
                  </a:extLst>
                </p:cNvPr>
                <p:cNvPicPr/>
                <p:nvPr/>
              </p:nvPicPr>
              <p:blipFill>
                <a:blip r:embed="rId33"/>
                <a:stretch>
                  <a:fillRect/>
                </a:stretch>
              </p:blipFill>
              <p:spPr>
                <a:xfrm>
                  <a:off x="9850908" y="5326022"/>
                  <a:ext cx="5972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735D0A6F-4B7A-874A-A945-29549579CAE2}"/>
                    </a:ext>
                  </a:extLst>
                </p14:cNvPr>
                <p14:cNvContentPartPr/>
                <p14:nvPr/>
              </p14:nvContentPartPr>
              <p14:xfrm>
                <a:off x="9961788" y="5314142"/>
                <a:ext cx="469800" cy="218520"/>
              </p14:xfrm>
            </p:contentPart>
          </mc:Choice>
          <mc:Fallback xmlns="">
            <p:pic>
              <p:nvPicPr>
                <p:cNvPr id="36" name="Ink 35">
                  <a:extLst>
                    <a:ext uri="{FF2B5EF4-FFF2-40B4-BE49-F238E27FC236}">
                      <a16:creationId xmlns:a16="http://schemas.microsoft.com/office/drawing/2014/main" id="{735D0A6F-4B7A-874A-A945-29549579CAE2}"/>
                    </a:ext>
                  </a:extLst>
                </p:cNvPr>
                <p:cNvPicPr/>
                <p:nvPr/>
              </p:nvPicPr>
              <p:blipFill>
                <a:blip r:embed="rId35"/>
                <a:stretch>
                  <a:fillRect/>
                </a:stretch>
              </p:blipFill>
              <p:spPr>
                <a:xfrm>
                  <a:off x="9952788" y="5305502"/>
                  <a:ext cx="487440" cy="236160"/>
                </a:xfrm>
                <a:prstGeom prst="rect">
                  <a:avLst/>
                </a:prstGeom>
              </p:spPr>
            </p:pic>
          </mc:Fallback>
        </mc:AlternateContent>
      </p:grpSp>
      <p:grpSp>
        <p:nvGrpSpPr>
          <p:cNvPr id="42" name="Group 41">
            <a:extLst>
              <a:ext uri="{FF2B5EF4-FFF2-40B4-BE49-F238E27FC236}">
                <a16:creationId xmlns:a16="http://schemas.microsoft.com/office/drawing/2014/main" id="{F24BF05B-F1D3-5E43-9B63-101980BBE8A1}"/>
              </a:ext>
            </a:extLst>
          </p:cNvPr>
          <p:cNvGrpSpPr/>
          <p:nvPr/>
        </p:nvGrpSpPr>
        <p:grpSpPr>
          <a:xfrm>
            <a:off x="8089068" y="4883942"/>
            <a:ext cx="1503360" cy="421200"/>
            <a:chOff x="8089068" y="4883942"/>
            <a:chExt cx="1503360" cy="421200"/>
          </a:xfrm>
        </p:grpSpPr>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6A7FDE4A-5233-B246-A0A9-35A16A67D4F6}"/>
                    </a:ext>
                  </a:extLst>
                </p14:cNvPr>
                <p14:cNvContentPartPr/>
                <p14:nvPr/>
              </p14:nvContentPartPr>
              <p14:xfrm>
                <a:off x="8089068" y="4883942"/>
                <a:ext cx="1503360" cy="72720"/>
              </p14:xfrm>
            </p:contentPart>
          </mc:Choice>
          <mc:Fallback xmlns="">
            <p:pic>
              <p:nvPicPr>
                <p:cNvPr id="38" name="Ink 37">
                  <a:extLst>
                    <a:ext uri="{FF2B5EF4-FFF2-40B4-BE49-F238E27FC236}">
                      <a16:creationId xmlns:a16="http://schemas.microsoft.com/office/drawing/2014/main" id="{6A7FDE4A-5233-B246-A0A9-35A16A67D4F6}"/>
                    </a:ext>
                  </a:extLst>
                </p:cNvPr>
                <p:cNvPicPr/>
                <p:nvPr/>
              </p:nvPicPr>
              <p:blipFill>
                <a:blip r:embed="rId37"/>
                <a:stretch>
                  <a:fillRect/>
                </a:stretch>
              </p:blipFill>
              <p:spPr>
                <a:xfrm>
                  <a:off x="8071068" y="4866302"/>
                  <a:ext cx="1539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889C2B9B-AED3-3642-88A2-F75760F50233}"/>
                    </a:ext>
                  </a:extLst>
                </p14:cNvPr>
                <p14:cNvContentPartPr/>
                <p14:nvPr/>
              </p14:nvContentPartPr>
              <p14:xfrm>
                <a:off x="8148468" y="5085902"/>
                <a:ext cx="1342800" cy="73440"/>
              </p14:xfrm>
            </p:contentPart>
          </mc:Choice>
          <mc:Fallback xmlns="">
            <p:pic>
              <p:nvPicPr>
                <p:cNvPr id="39" name="Ink 38">
                  <a:extLst>
                    <a:ext uri="{FF2B5EF4-FFF2-40B4-BE49-F238E27FC236}">
                      <a16:creationId xmlns:a16="http://schemas.microsoft.com/office/drawing/2014/main" id="{889C2B9B-AED3-3642-88A2-F75760F50233}"/>
                    </a:ext>
                  </a:extLst>
                </p:cNvPr>
                <p:cNvPicPr/>
                <p:nvPr/>
              </p:nvPicPr>
              <p:blipFill>
                <a:blip r:embed="rId39"/>
                <a:stretch>
                  <a:fillRect/>
                </a:stretch>
              </p:blipFill>
              <p:spPr>
                <a:xfrm>
                  <a:off x="8130468" y="5068262"/>
                  <a:ext cx="13784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6FF8C3E8-2262-C340-9134-8EF07C52F307}"/>
                    </a:ext>
                  </a:extLst>
                </p14:cNvPr>
                <p14:cNvContentPartPr/>
                <p14:nvPr/>
              </p14:nvContentPartPr>
              <p14:xfrm>
                <a:off x="8575428" y="5286062"/>
                <a:ext cx="821880" cy="19080"/>
              </p14:xfrm>
            </p:contentPart>
          </mc:Choice>
          <mc:Fallback xmlns="">
            <p:pic>
              <p:nvPicPr>
                <p:cNvPr id="41" name="Ink 40">
                  <a:extLst>
                    <a:ext uri="{FF2B5EF4-FFF2-40B4-BE49-F238E27FC236}">
                      <a16:creationId xmlns:a16="http://schemas.microsoft.com/office/drawing/2014/main" id="{6FF8C3E8-2262-C340-9134-8EF07C52F307}"/>
                    </a:ext>
                  </a:extLst>
                </p:cNvPr>
                <p:cNvPicPr/>
                <p:nvPr/>
              </p:nvPicPr>
              <p:blipFill>
                <a:blip r:embed="rId41"/>
                <a:stretch>
                  <a:fillRect/>
                </a:stretch>
              </p:blipFill>
              <p:spPr>
                <a:xfrm>
                  <a:off x="8557788" y="5268422"/>
                  <a:ext cx="857520" cy="54720"/>
                </a:xfrm>
                <a:prstGeom prst="rect">
                  <a:avLst/>
                </a:prstGeom>
              </p:spPr>
            </p:pic>
          </mc:Fallback>
        </mc:AlternateContent>
      </p:grpSp>
      <p:grpSp>
        <p:nvGrpSpPr>
          <p:cNvPr id="46" name="Group 45">
            <a:extLst>
              <a:ext uri="{FF2B5EF4-FFF2-40B4-BE49-F238E27FC236}">
                <a16:creationId xmlns:a16="http://schemas.microsoft.com/office/drawing/2014/main" id="{D42AF13F-497D-DD41-8FBD-B4D4A964CF50}"/>
              </a:ext>
            </a:extLst>
          </p:cNvPr>
          <p:cNvGrpSpPr/>
          <p:nvPr/>
        </p:nvGrpSpPr>
        <p:grpSpPr>
          <a:xfrm>
            <a:off x="6949668" y="5094542"/>
            <a:ext cx="278280" cy="373320"/>
            <a:chOff x="6949668" y="5094542"/>
            <a:chExt cx="278280" cy="373320"/>
          </a:xfrm>
        </p:grpSpPr>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275CF02A-60AE-8948-AAC0-48B923CC3EED}"/>
                    </a:ext>
                  </a:extLst>
                </p14:cNvPr>
                <p14:cNvContentPartPr/>
                <p14:nvPr/>
              </p14:nvContentPartPr>
              <p14:xfrm>
                <a:off x="6949668" y="5094542"/>
                <a:ext cx="232920" cy="61920"/>
              </p14:xfrm>
            </p:contentPart>
          </mc:Choice>
          <mc:Fallback xmlns="">
            <p:pic>
              <p:nvPicPr>
                <p:cNvPr id="43" name="Ink 42">
                  <a:extLst>
                    <a:ext uri="{FF2B5EF4-FFF2-40B4-BE49-F238E27FC236}">
                      <a16:creationId xmlns:a16="http://schemas.microsoft.com/office/drawing/2014/main" id="{275CF02A-60AE-8948-AAC0-48B923CC3EED}"/>
                    </a:ext>
                  </a:extLst>
                </p:cNvPr>
                <p:cNvPicPr/>
                <p:nvPr/>
              </p:nvPicPr>
              <p:blipFill>
                <a:blip r:embed="rId43"/>
                <a:stretch>
                  <a:fillRect/>
                </a:stretch>
              </p:blipFill>
              <p:spPr>
                <a:xfrm>
                  <a:off x="6931668" y="5076542"/>
                  <a:ext cx="2685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21A9517A-DB91-854D-845D-BD317EF121DD}"/>
                    </a:ext>
                  </a:extLst>
                </p14:cNvPr>
                <p14:cNvContentPartPr/>
                <p14:nvPr/>
              </p14:nvContentPartPr>
              <p14:xfrm>
                <a:off x="7015908" y="5218382"/>
                <a:ext cx="162720" cy="70920"/>
              </p14:xfrm>
            </p:contentPart>
          </mc:Choice>
          <mc:Fallback xmlns="">
            <p:pic>
              <p:nvPicPr>
                <p:cNvPr id="44" name="Ink 43">
                  <a:extLst>
                    <a:ext uri="{FF2B5EF4-FFF2-40B4-BE49-F238E27FC236}">
                      <a16:creationId xmlns:a16="http://schemas.microsoft.com/office/drawing/2014/main" id="{21A9517A-DB91-854D-845D-BD317EF121DD}"/>
                    </a:ext>
                  </a:extLst>
                </p:cNvPr>
                <p:cNvPicPr/>
                <p:nvPr/>
              </p:nvPicPr>
              <p:blipFill>
                <a:blip r:embed="rId45"/>
                <a:stretch>
                  <a:fillRect/>
                </a:stretch>
              </p:blipFill>
              <p:spPr>
                <a:xfrm>
                  <a:off x="6997908" y="5200382"/>
                  <a:ext cx="198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B3129D54-8D46-DD49-8556-BE2C8D32547B}"/>
                    </a:ext>
                  </a:extLst>
                </p14:cNvPr>
                <p14:cNvContentPartPr/>
                <p14:nvPr/>
              </p14:nvContentPartPr>
              <p14:xfrm>
                <a:off x="7056588" y="5357342"/>
                <a:ext cx="171360" cy="110520"/>
              </p14:xfrm>
            </p:contentPart>
          </mc:Choice>
          <mc:Fallback xmlns="">
            <p:pic>
              <p:nvPicPr>
                <p:cNvPr id="45" name="Ink 44">
                  <a:extLst>
                    <a:ext uri="{FF2B5EF4-FFF2-40B4-BE49-F238E27FC236}">
                      <a16:creationId xmlns:a16="http://schemas.microsoft.com/office/drawing/2014/main" id="{B3129D54-8D46-DD49-8556-BE2C8D32547B}"/>
                    </a:ext>
                  </a:extLst>
                </p:cNvPr>
                <p:cNvPicPr/>
                <p:nvPr/>
              </p:nvPicPr>
              <p:blipFill>
                <a:blip r:embed="rId47"/>
                <a:stretch>
                  <a:fillRect/>
                </a:stretch>
              </p:blipFill>
              <p:spPr>
                <a:xfrm>
                  <a:off x="7038588" y="5339342"/>
                  <a:ext cx="207000" cy="146160"/>
                </a:xfrm>
                <a:prstGeom prst="rect">
                  <a:avLst/>
                </a:prstGeom>
              </p:spPr>
            </p:pic>
          </mc:Fallback>
        </mc:AlternateContent>
      </p:grpSp>
      <p:pic>
        <p:nvPicPr>
          <p:cNvPr id="1030" name="Picture 6" descr="Light Grey Oktoberfest Hat - Panther Island Programming Initiatives">
            <a:extLst>
              <a:ext uri="{FF2B5EF4-FFF2-40B4-BE49-F238E27FC236}">
                <a16:creationId xmlns:a16="http://schemas.microsoft.com/office/drawing/2014/main" id="{32ADD7FF-532D-2749-A520-6D72C8D0ED4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105885" y="3935587"/>
            <a:ext cx="1062323" cy="106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22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2CBD3-CDDA-5142-9968-241B02B66495}"/>
              </a:ext>
            </a:extLst>
          </p:cNvPr>
          <p:cNvSpPr>
            <a:spLocks noGrp="1"/>
          </p:cNvSpPr>
          <p:nvPr>
            <p:ph type="sldNum" sz="quarter" idx="12"/>
          </p:nvPr>
        </p:nvSpPr>
        <p:spPr/>
        <p:txBody>
          <a:bodyPr/>
          <a:lstStyle/>
          <a:p>
            <a:fld id="{BAB9E952-1D86-BC49-A207-68037A4A783D}" type="slidenum">
              <a:rPr lang="en-US" smtClean="0"/>
              <a:t>7</a:t>
            </a:fld>
            <a:endParaRPr lang="en-US"/>
          </a:p>
        </p:txBody>
      </p:sp>
      <p:pic>
        <p:nvPicPr>
          <p:cNvPr id="3" name="DD7BFEFE-075C-4BC5-971E-2A599E5AB86B_9alRpt.mp4" descr="DD7BFEFE-075C-4BC5-971E-2A599E5AB86B_9alRpt.mp4">
            <a:hlinkClick r:id="" action="ppaction://media"/>
            <a:extLst>
              <a:ext uri="{FF2B5EF4-FFF2-40B4-BE49-F238E27FC236}">
                <a16:creationId xmlns:a16="http://schemas.microsoft.com/office/drawing/2014/main" id="{8360DBD1-54CF-3845-9C90-18429C1CFC17}"/>
              </a:ext>
            </a:extLst>
          </p:cNvPr>
          <p:cNvPicPr>
            <a:picLocks noChangeAspect="1"/>
          </p:cNvPicPr>
          <p:nvPr>
            <a:videoFile r:link="rId1"/>
            <p:extLst>
              <p:ext uri="{DAA4B4D4-6D71-4841-9C94-3DE7FCFB9230}">
                <p14:media xmlns:p14="http://schemas.microsoft.com/office/powerpoint/2010/main" r:embed="rId2">
                  <p14:trim end="318.3334"/>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4044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038EB-0708-664C-B144-AB6A9FDEE661}"/>
              </a:ext>
            </a:extLst>
          </p:cNvPr>
          <p:cNvSpPr>
            <a:spLocks noGrp="1"/>
          </p:cNvSpPr>
          <p:nvPr>
            <p:ph type="title"/>
          </p:nvPr>
        </p:nvSpPr>
        <p:spPr/>
        <p:txBody>
          <a:bodyPr>
            <a:normAutofit/>
          </a:bodyPr>
          <a:lstStyle/>
          <a:p>
            <a:r>
              <a:rPr lang="en-US" sz="3600" dirty="0"/>
              <a:t>Strains introduce non-protocol induced variation</a:t>
            </a:r>
          </a:p>
        </p:txBody>
      </p:sp>
      <p:sp>
        <p:nvSpPr>
          <p:cNvPr id="4" name="Content Placeholder 3">
            <a:extLst>
              <a:ext uri="{FF2B5EF4-FFF2-40B4-BE49-F238E27FC236}">
                <a16:creationId xmlns:a16="http://schemas.microsoft.com/office/drawing/2014/main" id="{2A9F60AB-69A3-7D4F-8485-B912C3078281}"/>
              </a:ext>
            </a:extLst>
          </p:cNvPr>
          <p:cNvSpPr>
            <a:spLocks noGrp="1"/>
          </p:cNvSpPr>
          <p:nvPr>
            <p:ph sz="half" idx="1"/>
          </p:nvPr>
        </p:nvSpPr>
        <p:spPr/>
        <p:txBody>
          <a:bodyPr/>
          <a:lstStyle/>
          <a:p>
            <a:r>
              <a:rPr lang="en-US" dirty="0"/>
              <a:t>7% (inbred) to 37% (wild type) </a:t>
            </a:r>
            <a:r>
              <a:rPr lang="en-US" dirty="0" err="1"/>
              <a:t>interstrain</a:t>
            </a:r>
            <a:r>
              <a:rPr lang="en-US" dirty="0"/>
              <a:t> genetic variation</a:t>
            </a:r>
          </a:p>
          <a:p>
            <a:endParaRPr lang="en-US" dirty="0"/>
          </a:p>
          <a:p>
            <a:r>
              <a:rPr lang="en-US" dirty="0"/>
              <a:t>Cofounding variables affect disease outcomes</a:t>
            </a:r>
          </a:p>
        </p:txBody>
      </p:sp>
      <p:sp>
        <p:nvSpPr>
          <p:cNvPr id="2" name="Slide Number Placeholder 1">
            <a:extLst>
              <a:ext uri="{FF2B5EF4-FFF2-40B4-BE49-F238E27FC236}">
                <a16:creationId xmlns:a16="http://schemas.microsoft.com/office/drawing/2014/main" id="{A869756D-1079-B04C-80BA-3C1FA9CBFDAA}"/>
              </a:ext>
            </a:extLst>
          </p:cNvPr>
          <p:cNvSpPr>
            <a:spLocks noGrp="1"/>
          </p:cNvSpPr>
          <p:nvPr>
            <p:ph type="sldNum" sz="quarter" idx="12"/>
          </p:nvPr>
        </p:nvSpPr>
        <p:spPr/>
        <p:txBody>
          <a:bodyPr/>
          <a:lstStyle/>
          <a:p>
            <a:fld id="{BAB9E952-1D86-BC49-A207-68037A4A783D}" type="slidenum">
              <a:rPr lang="en-US" smtClean="0"/>
              <a:t>8</a:t>
            </a:fld>
            <a:endParaRPr lang="en-US"/>
          </a:p>
        </p:txBody>
      </p:sp>
      <p:pic>
        <p:nvPicPr>
          <p:cNvPr id="7" name="Picture 2" descr="Fig. 2">
            <a:extLst>
              <a:ext uri="{FF2B5EF4-FFF2-40B4-BE49-F238E27FC236}">
                <a16:creationId xmlns:a16="http://schemas.microsoft.com/office/drawing/2014/main" id="{5E853E93-A5D9-4444-8A3D-43532D57AB9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60544" b="51111"/>
          <a:stretch/>
        </p:blipFill>
        <p:spPr bwMode="auto">
          <a:xfrm>
            <a:off x="6358759" y="1616597"/>
            <a:ext cx="4876800" cy="483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7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8B55D-EE68-C948-96B7-4CCC5742851C}"/>
              </a:ext>
            </a:extLst>
          </p:cNvPr>
          <p:cNvPicPr>
            <a:picLocks noChangeAspect="1"/>
          </p:cNvPicPr>
          <p:nvPr/>
        </p:nvPicPr>
        <p:blipFill rotWithShape="1">
          <a:blip r:embed="rId3"/>
          <a:srcRect l="10962" t="38008" r="11831" b="20306"/>
          <a:stretch/>
        </p:blipFill>
        <p:spPr>
          <a:xfrm>
            <a:off x="5129700" y="1325563"/>
            <a:ext cx="7062300" cy="5395912"/>
          </a:xfrm>
          <a:prstGeom prst="rect">
            <a:avLst/>
          </a:prstGeom>
        </p:spPr>
      </p:pic>
      <p:sp>
        <p:nvSpPr>
          <p:cNvPr id="2" name="Title 1">
            <a:extLst>
              <a:ext uri="{FF2B5EF4-FFF2-40B4-BE49-F238E27FC236}">
                <a16:creationId xmlns:a16="http://schemas.microsoft.com/office/drawing/2014/main" id="{9080C9C1-DF2D-604C-9D4D-E736F607E87C}"/>
              </a:ext>
            </a:extLst>
          </p:cNvPr>
          <p:cNvSpPr>
            <a:spLocks noGrp="1"/>
          </p:cNvSpPr>
          <p:nvPr>
            <p:ph type="title"/>
          </p:nvPr>
        </p:nvSpPr>
        <p:spPr/>
        <p:txBody>
          <a:bodyPr>
            <a:normAutofit/>
          </a:bodyPr>
          <a:lstStyle/>
          <a:p>
            <a:r>
              <a:rPr lang="en-US" dirty="0"/>
              <a:t>The zebrafish core gut microbiome is phylogenetically diverse</a:t>
            </a:r>
          </a:p>
        </p:txBody>
      </p:sp>
      <p:sp>
        <p:nvSpPr>
          <p:cNvPr id="5" name="Content Placeholder 4">
            <a:extLst>
              <a:ext uri="{FF2B5EF4-FFF2-40B4-BE49-F238E27FC236}">
                <a16:creationId xmlns:a16="http://schemas.microsoft.com/office/drawing/2014/main" id="{0FA260DE-EFD2-5742-B645-735F75EA4C34}"/>
              </a:ext>
            </a:extLst>
          </p:cNvPr>
          <p:cNvSpPr>
            <a:spLocks noGrp="1"/>
          </p:cNvSpPr>
          <p:nvPr>
            <p:ph sz="half" idx="1"/>
          </p:nvPr>
        </p:nvSpPr>
        <p:spPr>
          <a:xfrm>
            <a:off x="419100" y="1847850"/>
            <a:ext cx="4291501" cy="4351338"/>
          </a:xfrm>
        </p:spPr>
        <p:txBody>
          <a:bodyPr/>
          <a:lstStyle/>
          <a:p>
            <a:r>
              <a:rPr lang="en-US" dirty="0"/>
              <a:t>We’ve looked at core microbiome across exposures</a:t>
            </a:r>
          </a:p>
          <a:p>
            <a:r>
              <a:rPr lang="en-US" dirty="0"/>
              <a:t>Number of core clades found across ZF facilities and studies</a:t>
            </a:r>
          </a:p>
          <a:p>
            <a:r>
              <a:rPr lang="en-US" dirty="0"/>
              <a:t>Some clades sensitive to types of exposures</a:t>
            </a:r>
          </a:p>
          <a:p>
            <a:r>
              <a:rPr lang="en-US" dirty="0"/>
              <a:t>Strain effects?</a:t>
            </a:r>
          </a:p>
        </p:txBody>
      </p:sp>
      <p:sp>
        <p:nvSpPr>
          <p:cNvPr id="3" name="Slide Number Placeholder 2">
            <a:extLst>
              <a:ext uri="{FF2B5EF4-FFF2-40B4-BE49-F238E27FC236}">
                <a16:creationId xmlns:a16="http://schemas.microsoft.com/office/drawing/2014/main" id="{80D34C92-A669-D543-9E3A-7225F572F477}"/>
              </a:ext>
            </a:extLst>
          </p:cNvPr>
          <p:cNvSpPr>
            <a:spLocks noGrp="1"/>
          </p:cNvSpPr>
          <p:nvPr>
            <p:ph type="sldNum" sz="quarter" idx="12"/>
          </p:nvPr>
        </p:nvSpPr>
        <p:spPr/>
        <p:txBody>
          <a:bodyPr/>
          <a:lstStyle/>
          <a:p>
            <a:fld id="{BAB9E952-1D86-BC49-A207-68037A4A783D}" type="slidenum">
              <a:rPr lang="en-US" smtClean="0"/>
              <a:t>9</a:t>
            </a:fld>
            <a:endParaRPr lang="en-US"/>
          </a:p>
        </p:txBody>
      </p:sp>
      <p:pic>
        <p:nvPicPr>
          <p:cNvPr id="7" name="Picture 6">
            <a:extLst>
              <a:ext uri="{FF2B5EF4-FFF2-40B4-BE49-F238E27FC236}">
                <a16:creationId xmlns:a16="http://schemas.microsoft.com/office/drawing/2014/main" id="{7BDD1BC1-9B9F-EB48-B9F5-471FA529B476}"/>
              </a:ext>
            </a:extLst>
          </p:cNvPr>
          <p:cNvPicPr>
            <a:picLocks noChangeAspect="1"/>
          </p:cNvPicPr>
          <p:nvPr/>
        </p:nvPicPr>
        <p:blipFill rotWithShape="1">
          <a:blip r:embed="rId4"/>
          <a:srcRect l="14650" t="44507" r="67342" b="42133"/>
          <a:stretch/>
        </p:blipFill>
        <p:spPr>
          <a:xfrm>
            <a:off x="4614258" y="1343193"/>
            <a:ext cx="2867143" cy="3010164"/>
          </a:xfrm>
          <a:prstGeom prst="rect">
            <a:avLst/>
          </a:prstGeom>
          <a:solidFill>
            <a:schemeClr val="bg1"/>
          </a:solidFill>
        </p:spPr>
      </p:pic>
      <p:sp>
        <p:nvSpPr>
          <p:cNvPr id="8" name="Rectangle 7">
            <a:extLst>
              <a:ext uri="{FF2B5EF4-FFF2-40B4-BE49-F238E27FC236}">
                <a16:creationId xmlns:a16="http://schemas.microsoft.com/office/drawing/2014/main" id="{2E9460E0-379E-1540-8097-36BF3745D05F}"/>
              </a:ext>
            </a:extLst>
          </p:cNvPr>
          <p:cNvSpPr/>
          <p:nvPr/>
        </p:nvSpPr>
        <p:spPr>
          <a:xfrm>
            <a:off x="7481401" y="1418897"/>
            <a:ext cx="1042489" cy="10405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14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Template_OSU_02142022" id="{3ACD3EDB-6B52-F44A-91B9-C4A92945D4BA}" vid="{78E9DA32-5A21-444F-BC79-FD6DB27CD2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16376</TotalTime>
  <Words>1429</Words>
  <Application>Microsoft Macintosh PowerPoint</Application>
  <PresentationFormat>Widescreen</PresentationFormat>
  <Paragraphs>221</Paragraphs>
  <Slides>53</Slides>
  <Notes>10</Notes>
  <HiddenSlides>17</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Black</vt:lpstr>
      <vt:lpstr>Calibri</vt:lpstr>
      <vt:lpstr>Century Gothic</vt:lpstr>
      <vt:lpstr>Tahoma</vt:lpstr>
      <vt:lpstr>Office Theme</vt:lpstr>
      <vt:lpstr>PowerPoint Presentation</vt:lpstr>
      <vt:lpstr>AB road, an inter’estrain microbiome</vt:lpstr>
      <vt:lpstr>Outline</vt:lpstr>
      <vt:lpstr>Zebrafish are an important research model</vt:lpstr>
      <vt:lpstr>Zebrafish are endemic to South Asia</vt:lpstr>
      <vt:lpstr>Common laboratory zebrafish strains</vt:lpstr>
      <vt:lpstr>PowerPoint Presentation</vt:lpstr>
      <vt:lpstr>Strains introduce non-protocol induced variation</vt:lpstr>
      <vt:lpstr>The zebrafish core gut microbiome is phylogenetically diverse</vt:lpstr>
      <vt:lpstr>Pseudocapillaria is a common ZF facility pathogen</vt:lpstr>
      <vt:lpstr>Pseudocapillaria tomentosa (P capp)</vt:lpstr>
      <vt:lpstr>Is there a relationship between microbiome, host strain and parasite infection?</vt:lpstr>
      <vt:lpstr>Experimental Design</vt:lpstr>
      <vt:lpstr>Bubbles! Unplanned non-protocol induced variation</vt:lpstr>
      <vt:lpstr>Strains</vt:lpstr>
      <vt:lpstr>AB has fewer unique taxa, but Casper has more phylogenetically diverse taxa</vt:lpstr>
      <vt:lpstr>PowerPoint Presentation</vt:lpstr>
      <vt:lpstr>Composition of abundant taxa are more conserved across strains</vt:lpstr>
      <vt:lpstr>PowerPoint Presentation</vt:lpstr>
      <vt:lpstr>More dispersion in rarer taxa in AB compared to TU and Casper</vt:lpstr>
      <vt:lpstr>PowerPoint Presentation</vt:lpstr>
      <vt:lpstr>Time</vt:lpstr>
      <vt:lpstr>Time</vt:lpstr>
      <vt:lpstr>PowerPoint Presentation</vt:lpstr>
      <vt:lpstr>Time driving composition in rarer taxa</vt:lpstr>
      <vt:lpstr>PowerPoint Presentation</vt:lpstr>
      <vt:lpstr>Time:Strain not significant</vt:lpstr>
      <vt:lpstr>No time by strain time interaction effect</vt:lpstr>
      <vt:lpstr>Sex</vt:lpstr>
      <vt:lpstr>Females have higher alpha diversity in TU</vt:lpstr>
      <vt:lpstr>Strain overwhelms any sex effects in microbiome composition</vt:lpstr>
      <vt:lpstr>Summary of results</vt:lpstr>
      <vt:lpstr>Conclusion</vt:lpstr>
      <vt:lpstr>Future directions?</vt:lpstr>
      <vt:lpstr>Questions?</vt:lpstr>
      <vt:lpstr>PowerPoint Presentation</vt:lpstr>
      <vt:lpstr>No sex effects observed</vt:lpstr>
      <vt:lpstr>PowerPoint Presentation</vt:lpstr>
      <vt:lpstr>Pathogen exposure not a significant predictor of microbiome diversity</vt:lpstr>
      <vt:lpstr>PowerPoint Presentation</vt:lpstr>
      <vt:lpstr>Presence of worms not a significant predictor of microbiome diversity</vt:lpstr>
      <vt:lpstr>PowerPoint Presentation</vt:lpstr>
      <vt:lpstr>Composition stratifies by treatment, but could this be super sat?</vt:lpstr>
      <vt:lpstr>PowerPoint Presentation</vt:lpstr>
      <vt:lpstr>Presence/absence of worms not a significant predictor of microbiome composition</vt:lpstr>
      <vt:lpstr>PowerPoint Presentation</vt:lpstr>
      <vt:lpstr>Tank Effects: Diversity (Control Samples)? lme4::glmer( formula = "Alpha.Score ~ Strain + (1 | Tank.ID)"</vt:lpstr>
      <vt:lpstr>PowerPoint Presentation</vt:lpstr>
      <vt:lpstr>Tank Effects : Diversity (all samples)? lme4::glmer( formula = "Alpha.Score ~ Strain + (1 | Tank.ID)"</vt:lpstr>
      <vt:lpstr>PowerPoint Presentation</vt:lpstr>
      <vt:lpstr>Tank Effects: Composition (all)? capscale(beta.div ~ Tank.ID)</vt:lpstr>
      <vt:lpstr>PowerPoint Presentation</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ZF Interstrain</dc:title>
  <dc:creator>Sieler Jr, Michael James</dc:creator>
  <cp:lastModifiedBy>Sieler Jr, Michael James</cp:lastModifiedBy>
  <cp:revision>54</cp:revision>
  <dcterms:created xsi:type="dcterms:W3CDTF">2022-05-06T00:34:53Z</dcterms:created>
  <dcterms:modified xsi:type="dcterms:W3CDTF">2022-05-26T06:14:16Z</dcterms:modified>
</cp:coreProperties>
</file>